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309" r:id="rId3"/>
    <p:sldId id="287" r:id="rId4"/>
    <p:sldId id="263" r:id="rId5"/>
    <p:sldId id="264" r:id="rId6"/>
    <p:sldId id="290" r:id="rId7"/>
    <p:sldId id="265" r:id="rId8"/>
    <p:sldId id="267" r:id="rId9"/>
    <p:sldId id="286" r:id="rId10"/>
    <p:sldId id="285" r:id="rId11"/>
    <p:sldId id="294" r:id="rId12"/>
    <p:sldId id="296" r:id="rId13"/>
    <p:sldId id="299" r:id="rId14"/>
    <p:sldId id="268" r:id="rId15"/>
    <p:sldId id="269" r:id="rId16"/>
    <p:sldId id="274" r:id="rId17"/>
    <p:sldId id="259" r:id="rId18"/>
    <p:sldId id="271" r:id="rId19"/>
    <p:sldId id="292" r:id="rId20"/>
    <p:sldId id="270" r:id="rId21"/>
    <p:sldId id="257" r:id="rId22"/>
    <p:sldId id="297" r:id="rId23"/>
    <p:sldId id="304" r:id="rId24"/>
    <p:sldId id="303" r:id="rId25"/>
    <p:sldId id="300" r:id="rId26"/>
    <p:sldId id="280" r:id="rId27"/>
    <p:sldId id="281" r:id="rId28"/>
    <p:sldId id="305" r:id="rId29"/>
    <p:sldId id="282" r:id="rId30"/>
    <p:sldId id="308" r:id="rId31"/>
    <p:sldId id="283" r:id="rId32"/>
    <p:sldId id="284" r:id="rId33"/>
    <p:sldId id="279" r:id="rId34"/>
    <p:sldId id="273" r:id="rId35"/>
    <p:sldId id="276" r:id="rId36"/>
    <p:sldId id="288" r:id="rId37"/>
    <p:sldId id="307"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8" autoAdjust="0"/>
    <p:restoredTop sz="66667" autoAdjust="0"/>
  </p:normalViewPr>
  <p:slideViewPr>
    <p:cSldViewPr>
      <p:cViewPr varScale="1">
        <p:scale>
          <a:sx n="56" d="100"/>
          <a:sy n="56" d="100"/>
        </p:scale>
        <p:origin x="-123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sz="1800" b="1"/>
                </a:pPr>
                <a:endParaRPr lang="en-US"/>
              </a:p>
            </c:txPr>
            <c:dLblPos val="outEnd"/>
            <c:showLegendKey val="0"/>
            <c:showVal val="1"/>
            <c:showCatName val="0"/>
            <c:showSerName val="0"/>
            <c:showPercent val="0"/>
            <c:showBubbleSize val="0"/>
            <c:showLeaderLines val="0"/>
          </c:dLbls>
          <c:cat>
            <c:strRef>
              <c:f>Sheet1!$A$5:$A$9</c:f>
              <c:strCache>
                <c:ptCount val="5"/>
                <c:pt idx="0">
                  <c:v>Arthritis</c:v>
                </c:pt>
                <c:pt idx="1">
                  <c:v>Hypertension</c:v>
                </c:pt>
                <c:pt idx="2">
                  <c:v>Back problems</c:v>
                </c:pt>
                <c:pt idx="3">
                  <c:v>Hearing loss</c:v>
                </c:pt>
                <c:pt idx="4">
                  <c:v>Vision deficits</c:v>
                </c:pt>
              </c:strCache>
            </c:strRef>
          </c:cat>
          <c:val>
            <c:numRef>
              <c:f>Sheet1!$B$5:$B$9</c:f>
              <c:numCache>
                <c:formatCode>0%</c:formatCode>
                <c:ptCount val="5"/>
                <c:pt idx="0">
                  <c:v>0.53</c:v>
                </c:pt>
                <c:pt idx="1">
                  <c:v>0.51</c:v>
                </c:pt>
                <c:pt idx="2">
                  <c:v>0.32</c:v>
                </c:pt>
                <c:pt idx="3">
                  <c:v>0.26</c:v>
                </c:pt>
                <c:pt idx="4">
                  <c:v>0.24</c:v>
                </c:pt>
              </c:numCache>
            </c:numRef>
          </c:val>
        </c:ser>
        <c:dLbls>
          <c:dLblPos val="outEnd"/>
          <c:showLegendKey val="0"/>
          <c:showVal val="1"/>
          <c:showCatName val="0"/>
          <c:showSerName val="0"/>
          <c:showPercent val="0"/>
          <c:showBubbleSize val="0"/>
        </c:dLbls>
        <c:gapWidth val="150"/>
        <c:axId val="30769536"/>
        <c:axId val="30772224"/>
      </c:barChart>
      <c:catAx>
        <c:axId val="30769536"/>
        <c:scaling>
          <c:orientation val="minMax"/>
        </c:scaling>
        <c:delete val="0"/>
        <c:axPos val="b"/>
        <c:majorTickMark val="out"/>
        <c:minorTickMark val="none"/>
        <c:tickLblPos val="nextTo"/>
        <c:crossAx val="30772224"/>
        <c:crosses val="autoZero"/>
        <c:auto val="1"/>
        <c:lblAlgn val="ctr"/>
        <c:lblOffset val="100"/>
        <c:noMultiLvlLbl val="0"/>
      </c:catAx>
      <c:valAx>
        <c:axId val="30772224"/>
        <c:scaling>
          <c:orientation val="minMax"/>
        </c:scaling>
        <c:delete val="0"/>
        <c:axPos val="l"/>
        <c:majorGridlines/>
        <c:numFmt formatCode="0%" sourceLinked="1"/>
        <c:majorTickMark val="out"/>
        <c:minorTickMark val="none"/>
        <c:tickLblPos val="nextTo"/>
        <c:crossAx val="307695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bar"/>
        <c:grouping val="clustered"/>
        <c:varyColors val="0"/>
        <c:ser>
          <c:idx val="0"/>
          <c:order val="0"/>
          <c:spPr>
            <a:solidFill>
              <a:schemeClr val="accent1"/>
            </a:solidFill>
          </c:spPr>
          <c:invertIfNegative val="0"/>
          <c:dLbls>
            <c:txPr>
              <a:bodyPr/>
              <a:lstStyle/>
              <a:p>
                <a:pPr>
                  <a:defRPr sz="1800"/>
                </a:pPr>
                <a:endParaRPr lang="en-US"/>
              </a:p>
            </c:txPr>
            <c:dLblPos val="outEnd"/>
            <c:showLegendKey val="0"/>
            <c:showVal val="1"/>
            <c:showCatName val="0"/>
            <c:showSerName val="0"/>
            <c:showPercent val="0"/>
            <c:showBubbleSize val="0"/>
            <c:showLeaderLines val="0"/>
          </c:dLbls>
          <c:cat>
            <c:strRef>
              <c:f>Sheet1!$A$3:$A$8</c:f>
              <c:strCache>
                <c:ptCount val="6"/>
                <c:pt idx="0">
                  <c:v>Blood pressure check</c:v>
                </c:pt>
                <c:pt idx="1">
                  <c:v>Cholesterol check</c:v>
                </c:pt>
                <c:pt idx="2">
                  <c:v>Complete physical</c:v>
                </c:pt>
                <c:pt idx="3">
                  <c:v>Flu shot</c:v>
                </c:pt>
                <c:pt idx="4">
                  <c:v>Prostate exam</c:v>
                </c:pt>
                <c:pt idx="5">
                  <c:v>Mammogram</c:v>
                </c:pt>
              </c:strCache>
            </c:strRef>
          </c:cat>
          <c:val>
            <c:numRef>
              <c:f>Sheet1!$B$3:$B$8</c:f>
              <c:numCache>
                <c:formatCode>0.0%</c:formatCode>
                <c:ptCount val="6"/>
                <c:pt idx="0">
                  <c:v>0.93700000000000006</c:v>
                </c:pt>
                <c:pt idx="1">
                  <c:v>0.81399999999999995</c:v>
                </c:pt>
                <c:pt idx="2">
                  <c:v>0.71599999999999997</c:v>
                </c:pt>
                <c:pt idx="3">
                  <c:v>0.63200000000000001</c:v>
                </c:pt>
                <c:pt idx="4">
                  <c:v>0.71899999999999997</c:v>
                </c:pt>
                <c:pt idx="5">
                  <c:v>0.68200000000000005</c:v>
                </c:pt>
              </c:numCache>
            </c:numRef>
          </c:val>
        </c:ser>
        <c:dLbls>
          <c:dLblPos val="outEnd"/>
          <c:showLegendKey val="0"/>
          <c:showVal val="1"/>
          <c:showCatName val="0"/>
          <c:showSerName val="0"/>
          <c:showPercent val="0"/>
          <c:showBubbleSize val="0"/>
        </c:dLbls>
        <c:gapWidth val="150"/>
        <c:axId val="67350528"/>
        <c:axId val="67353216"/>
      </c:barChart>
      <c:catAx>
        <c:axId val="67350528"/>
        <c:scaling>
          <c:orientation val="minMax"/>
        </c:scaling>
        <c:delete val="0"/>
        <c:axPos val="l"/>
        <c:majorTickMark val="out"/>
        <c:minorTickMark val="none"/>
        <c:tickLblPos val="nextTo"/>
        <c:txPr>
          <a:bodyPr/>
          <a:lstStyle/>
          <a:p>
            <a:pPr>
              <a:defRPr sz="1400"/>
            </a:pPr>
            <a:endParaRPr lang="en-US"/>
          </a:p>
        </c:txPr>
        <c:crossAx val="67353216"/>
        <c:crosses val="autoZero"/>
        <c:auto val="1"/>
        <c:lblAlgn val="ctr"/>
        <c:lblOffset val="100"/>
        <c:noMultiLvlLbl val="0"/>
      </c:catAx>
      <c:valAx>
        <c:axId val="67353216"/>
        <c:scaling>
          <c:orientation val="minMax"/>
        </c:scaling>
        <c:delete val="0"/>
        <c:axPos val="b"/>
        <c:majorGridlines/>
        <c:numFmt formatCode="0.0%" sourceLinked="1"/>
        <c:majorTickMark val="out"/>
        <c:minorTickMark val="none"/>
        <c:tickLblPos val="nextTo"/>
        <c:crossAx val="67350528"/>
        <c:crosses val="autoZero"/>
        <c:crossBetween val="between"/>
      </c:valAx>
      <c:spPr>
        <a:solidFill>
          <a:schemeClr val="bg1">
            <a:lumMod val="95000"/>
          </a:schemeClr>
        </a:solidFill>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FD8EF-0692-44A3-A0C5-D4A99187AB0D}" type="datetimeFigureOut">
              <a:rPr lang="en-US" smtClean="0"/>
              <a:t>3/21/2014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39625-0740-47D3-8CCE-0841FE07E9B1}" type="slidenum">
              <a:rPr lang="en-US" smtClean="0"/>
              <a:t>‹#›</a:t>
            </a:fld>
            <a:endParaRPr lang="en-US"/>
          </a:p>
        </p:txBody>
      </p:sp>
    </p:spTree>
    <p:extLst>
      <p:ext uri="{BB962C8B-B14F-4D97-AF65-F5344CB8AC3E}">
        <p14:creationId xmlns:p14="http://schemas.microsoft.com/office/powerpoint/2010/main" val="48531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coming to this session on aging and farm work. I can personally identify with the information we are about to explore. Much of this insight has been gathered not only over my 22 years in research but over the course of my lifetime as a member of a farm household. I am officially an occupational health nurse , but more closely identified as an </a:t>
            </a:r>
            <a:r>
              <a:rPr lang="en-US" baseline="0" dirty="0" err="1" smtClean="0"/>
              <a:t>ag</a:t>
            </a:r>
            <a:r>
              <a:rPr lang="en-US" baseline="0" dirty="0" smtClean="0"/>
              <a:t> nurse.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a:t>
            </a:fld>
            <a:endParaRPr lang="en-US"/>
          </a:p>
        </p:txBody>
      </p:sp>
    </p:spTree>
    <p:extLst>
      <p:ext uri="{BB962C8B-B14F-4D97-AF65-F5344CB8AC3E}">
        <p14:creationId xmlns:p14="http://schemas.microsoft.com/office/powerpoint/2010/main" val="123429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34852" indent="-282635">
              <a:defRPr>
                <a:solidFill>
                  <a:schemeClr val="tx1"/>
                </a:solidFill>
                <a:latin typeface="Verdana" pitchFamily="34" charset="0"/>
              </a:defRPr>
            </a:lvl2pPr>
            <a:lvl3pPr marL="1130541" indent="-226108">
              <a:defRPr>
                <a:solidFill>
                  <a:schemeClr val="tx1"/>
                </a:solidFill>
                <a:latin typeface="Verdana" pitchFamily="34" charset="0"/>
              </a:defRPr>
            </a:lvl3pPr>
            <a:lvl4pPr marL="1582758" indent="-226108">
              <a:defRPr>
                <a:solidFill>
                  <a:schemeClr val="tx1"/>
                </a:solidFill>
                <a:latin typeface="Verdana" pitchFamily="34" charset="0"/>
              </a:defRPr>
            </a:lvl4pPr>
            <a:lvl5pPr marL="2034974" indent="-226108">
              <a:defRPr>
                <a:solidFill>
                  <a:schemeClr val="tx1"/>
                </a:solidFill>
                <a:latin typeface="Verdana" pitchFamily="34" charset="0"/>
              </a:defRPr>
            </a:lvl5pPr>
            <a:lvl6pPr marL="2487191" indent="-226108" eaLnBrk="0" fontAlgn="base" hangingPunct="0">
              <a:spcBef>
                <a:spcPct val="0"/>
              </a:spcBef>
              <a:spcAft>
                <a:spcPct val="0"/>
              </a:spcAft>
              <a:defRPr>
                <a:solidFill>
                  <a:schemeClr val="tx1"/>
                </a:solidFill>
                <a:latin typeface="Verdana" pitchFamily="34" charset="0"/>
              </a:defRPr>
            </a:lvl6pPr>
            <a:lvl7pPr marL="2939407" indent="-226108" eaLnBrk="0" fontAlgn="base" hangingPunct="0">
              <a:spcBef>
                <a:spcPct val="0"/>
              </a:spcBef>
              <a:spcAft>
                <a:spcPct val="0"/>
              </a:spcAft>
              <a:defRPr>
                <a:solidFill>
                  <a:schemeClr val="tx1"/>
                </a:solidFill>
                <a:latin typeface="Verdana" pitchFamily="34" charset="0"/>
              </a:defRPr>
            </a:lvl7pPr>
            <a:lvl8pPr marL="3391624" indent="-226108" eaLnBrk="0" fontAlgn="base" hangingPunct="0">
              <a:spcBef>
                <a:spcPct val="0"/>
              </a:spcBef>
              <a:spcAft>
                <a:spcPct val="0"/>
              </a:spcAft>
              <a:defRPr>
                <a:solidFill>
                  <a:schemeClr val="tx1"/>
                </a:solidFill>
                <a:latin typeface="Verdana" pitchFamily="34" charset="0"/>
              </a:defRPr>
            </a:lvl8pPr>
            <a:lvl9pPr marL="3843840" indent="-226108" eaLnBrk="0" fontAlgn="base" hangingPunct="0">
              <a:spcBef>
                <a:spcPct val="0"/>
              </a:spcBef>
              <a:spcAft>
                <a:spcPct val="0"/>
              </a:spcAft>
              <a:defRPr>
                <a:solidFill>
                  <a:schemeClr val="tx1"/>
                </a:solidFill>
                <a:latin typeface="Verdana" pitchFamily="34" charset="0"/>
              </a:defRPr>
            </a:lvl9pPr>
          </a:lstStyle>
          <a:p>
            <a:fld id="{175F9D9F-A5F4-470D-BC78-E7C7DA70AC51}" type="slidenum">
              <a:rPr lang="en-US" smtClean="0">
                <a:latin typeface="Arial" pitchFamily="34" charset="0"/>
              </a:rPr>
              <a:pPr/>
              <a:t>11</a:t>
            </a:fld>
            <a:endParaRPr lang="en-US" dirty="0"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Are they hardy, resilient, stubborn, or trapped? All these terms have been used in the literature about farmers. This lifelong</a:t>
            </a:r>
            <a:r>
              <a:rPr lang="en-US" baseline="0" dirty="0" smtClean="0">
                <a:latin typeface="Arial" pitchFamily="34" charset="0"/>
              </a:rPr>
              <a:t> farmer has been through 4 prosthetic devices already and continues her farm work despite multiple health impairments. She is 4 10 and weighs 78 lbs. </a:t>
            </a:r>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starts at birth, the good news we get wiser as we age and can accommodate these deficits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12</a:t>
            </a:fld>
            <a:endParaRPr lang="en-US"/>
          </a:p>
        </p:txBody>
      </p:sp>
    </p:spTree>
    <p:extLst>
      <p:ext uri="{BB962C8B-B14F-4D97-AF65-F5344CB8AC3E}">
        <p14:creationId xmlns:p14="http://schemas.microsoft.com/office/powerpoint/2010/main" val="347514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noticed</a:t>
            </a:r>
            <a:r>
              <a:rPr lang="en-US" baseline="0" dirty="0" smtClean="0"/>
              <a:t> it takes longer to recover as you age, and with that, comes more illnesses. Because our systems are compromised it is more likely that we die form what we could have recovered form at an earlier stage in life. Thus, it becomes even more important to protect ourselves ( “ an ounce of prevention….)</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13</a:t>
            </a:fld>
            <a:endParaRPr lang="en-US"/>
          </a:p>
        </p:txBody>
      </p:sp>
    </p:spTree>
    <p:extLst>
      <p:ext uri="{BB962C8B-B14F-4D97-AF65-F5344CB8AC3E}">
        <p14:creationId xmlns:p14="http://schemas.microsoft.com/office/powerpoint/2010/main" val="310475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298C684-69C8-4FCE-8E82-3B4121EAC153}" type="slidenum">
              <a:rPr lang="en-US" smtClean="0">
                <a:latin typeface="Arial" pitchFamily="34" charset="0"/>
              </a:rPr>
              <a:pPr/>
              <a:t>14</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Older farmers seem to suffer from more debilitating conditions than the general population. Farmers are second only to fisherman for cataracts. Predominant skin cancers</a:t>
            </a:r>
            <a:r>
              <a:rPr lang="en-US" baseline="0" dirty="0" smtClean="0">
                <a:latin typeface="Arial" pitchFamily="34" charset="0"/>
              </a:rPr>
              <a:t> are basal cell and malignant melanoma. Hearing loss has been documented in farm teens and is caused by prolonged exposure to loud noises. If you have to raise your voice to be heard 36” away you are damaging your hearing. </a:t>
            </a: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N = 1,423; Average</a:t>
            </a:r>
            <a:r>
              <a:rPr lang="en-US" baseline="0" dirty="0" smtClean="0"/>
              <a:t> age 65; Equal men, women</a:t>
            </a:r>
          </a:p>
          <a:p>
            <a:r>
              <a:rPr lang="en-US" baseline="0" dirty="0" smtClean="0"/>
              <a:t>Think of the previous slides. Few persons have just one of these so they create a synergistic effect on the body. Hearing loss can actually increase blood pressure, for instance. </a:t>
            </a:r>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15</a:t>
            </a:fld>
            <a:endParaRPr lang="en-US"/>
          </a:p>
        </p:txBody>
      </p:sp>
    </p:spTree>
    <p:extLst>
      <p:ext uri="{BB962C8B-B14F-4D97-AF65-F5344CB8AC3E}">
        <p14:creationId xmlns:p14="http://schemas.microsoft.com/office/powerpoint/2010/main" val="1928207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think</a:t>
            </a:r>
            <a:r>
              <a:rPr lang="en-US" baseline="0" dirty="0" smtClean="0"/>
              <a:t> of the warnings that are included with common medications. Do not operate machinery while taking this medications; this medication may cause drowsiness (or dizziness), Take extra fluids when on this medication….. Now think of the usual day of farmers. </a:t>
            </a:r>
          </a:p>
          <a:p>
            <a:endParaRPr lang="en-US" baseline="0" dirty="0" smtClean="0"/>
          </a:p>
          <a:p>
            <a:r>
              <a:rPr lang="en-US" baseline="0" dirty="0" smtClean="0"/>
              <a:t>Tetanus is a rare event but a deadly one, with a 46% mortality rate. Soil is heavily contaminated with the tetanus spores, yet one of three farmers did not know their immunization status. Moreover, few health care providers ever ask.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16</a:t>
            </a:fld>
            <a:endParaRPr lang="en-US"/>
          </a:p>
        </p:txBody>
      </p:sp>
    </p:spTree>
    <p:extLst>
      <p:ext uri="{BB962C8B-B14F-4D97-AF65-F5344CB8AC3E}">
        <p14:creationId xmlns:p14="http://schemas.microsoft.com/office/powerpoint/2010/main" val="1030581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past 12 months have you had….</a:t>
            </a:r>
          </a:p>
          <a:p>
            <a:endParaRPr lang="en-US" dirty="0" smtClean="0"/>
          </a:p>
          <a:p>
            <a:r>
              <a:rPr lang="en-US" dirty="0" smtClean="0"/>
              <a:t>On the</a:t>
            </a:r>
            <a:r>
              <a:rPr lang="en-US" baseline="0" dirty="0" smtClean="0"/>
              <a:t> other hand, older farmers and spouses are doing pretty good in getting their blood pressure checked at least yearly, but not so good in getting that important flu shot. Remember two things: if you get the flu no one else does your farm work for you, and the older you are the longer it takes to recover.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17</a:t>
            </a:fld>
            <a:endParaRPr lang="en-US"/>
          </a:p>
        </p:txBody>
      </p:sp>
    </p:spTree>
    <p:extLst>
      <p:ext uri="{BB962C8B-B14F-4D97-AF65-F5344CB8AC3E}">
        <p14:creationId xmlns:p14="http://schemas.microsoft.com/office/powerpoint/2010/main" val="1311633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usually a shocker. But think about watching your farm go downhill and you no longer able to keep it pristine. Older farmers tend to remain in the farm homestead, even after passing the work along to someone else. Sitting at the window can take a tremendous emotional toll.   “This is what I’ve worked for, this is who I am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18</a:t>
            </a:fld>
            <a:endParaRPr lang="en-US"/>
          </a:p>
        </p:txBody>
      </p:sp>
    </p:spTree>
    <p:extLst>
      <p:ext uri="{BB962C8B-B14F-4D97-AF65-F5344CB8AC3E}">
        <p14:creationId xmlns:p14="http://schemas.microsoft.com/office/powerpoint/2010/main" val="133386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34852" indent="-282635">
              <a:defRPr>
                <a:solidFill>
                  <a:schemeClr val="tx1"/>
                </a:solidFill>
                <a:latin typeface="Verdana" pitchFamily="34" charset="0"/>
              </a:defRPr>
            </a:lvl2pPr>
            <a:lvl3pPr marL="1130541" indent="-226108">
              <a:defRPr>
                <a:solidFill>
                  <a:schemeClr val="tx1"/>
                </a:solidFill>
                <a:latin typeface="Verdana" pitchFamily="34" charset="0"/>
              </a:defRPr>
            </a:lvl3pPr>
            <a:lvl4pPr marL="1582758" indent="-226108">
              <a:defRPr>
                <a:solidFill>
                  <a:schemeClr val="tx1"/>
                </a:solidFill>
                <a:latin typeface="Verdana" pitchFamily="34" charset="0"/>
              </a:defRPr>
            </a:lvl4pPr>
            <a:lvl5pPr marL="2034974" indent="-226108">
              <a:defRPr>
                <a:solidFill>
                  <a:schemeClr val="tx1"/>
                </a:solidFill>
                <a:latin typeface="Verdana" pitchFamily="34" charset="0"/>
              </a:defRPr>
            </a:lvl5pPr>
            <a:lvl6pPr marL="2487191" indent="-226108" eaLnBrk="0" fontAlgn="base" hangingPunct="0">
              <a:spcBef>
                <a:spcPct val="0"/>
              </a:spcBef>
              <a:spcAft>
                <a:spcPct val="0"/>
              </a:spcAft>
              <a:defRPr>
                <a:solidFill>
                  <a:schemeClr val="tx1"/>
                </a:solidFill>
                <a:latin typeface="Verdana" pitchFamily="34" charset="0"/>
              </a:defRPr>
            </a:lvl6pPr>
            <a:lvl7pPr marL="2939407" indent="-226108" eaLnBrk="0" fontAlgn="base" hangingPunct="0">
              <a:spcBef>
                <a:spcPct val="0"/>
              </a:spcBef>
              <a:spcAft>
                <a:spcPct val="0"/>
              </a:spcAft>
              <a:defRPr>
                <a:solidFill>
                  <a:schemeClr val="tx1"/>
                </a:solidFill>
                <a:latin typeface="Verdana" pitchFamily="34" charset="0"/>
              </a:defRPr>
            </a:lvl7pPr>
            <a:lvl8pPr marL="3391624" indent="-226108" eaLnBrk="0" fontAlgn="base" hangingPunct="0">
              <a:spcBef>
                <a:spcPct val="0"/>
              </a:spcBef>
              <a:spcAft>
                <a:spcPct val="0"/>
              </a:spcAft>
              <a:defRPr>
                <a:solidFill>
                  <a:schemeClr val="tx1"/>
                </a:solidFill>
                <a:latin typeface="Verdana" pitchFamily="34" charset="0"/>
              </a:defRPr>
            </a:lvl8pPr>
            <a:lvl9pPr marL="3843840" indent="-226108" eaLnBrk="0" fontAlgn="base" hangingPunct="0">
              <a:spcBef>
                <a:spcPct val="0"/>
              </a:spcBef>
              <a:spcAft>
                <a:spcPct val="0"/>
              </a:spcAft>
              <a:defRPr>
                <a:solidFill>
                  <a:schemeClr val="tx1"/>
                </a:solidFill>
                <a:latin typeface="Verdana" pitchFamily="34" charset="0"/>
              </a:defRPr>
            </a:lvl9pPr>
          </a:lstStyle>
          <a:p>
            <a:fld id="{B86E92C5-6FA7-4ABC-A2EC-C6307AB8E369}" type="slidenum">
              <a:rPr lang="en-US" smtClean="0">
                <a:latin typeface="Arial" pitchFamily="34" charset="0"/>
              </a:rPr>
              <a:pPr/>
              <a:t>19</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Farming and farm work is a part of the self-identity    ?tractor overturns as “unintentional</a:t>
            </a:r>
            <a:r>
              <a:rPr lang="en-US" baseline="0" dirty="0" smtClean="0">
                <a:latin typeface="Arial" pitchFamily="34" charset="0"/>
              </a:rPr>
              <a:t> suicides”</a:t>
            </a: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B5B54B6-041D-487D-9928-BDFB88E7B1BD}" type="slidenum">
              <a:rPr lang="en-US" smtClean="0">
                <a:latin typeface="Arial" pitchFamily="34" charset="0"/>
              </a:rPr>
              <a:pPr/>
              <a:t>20</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Unlike the general population, farmers thought more of health as the ability  to work, This is consistent with the limited literature from the 80’s that explored this concept. With the exception of “absence of pain” the definitions were fairly consistent across age groups.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our time together I hope to equip you with new knowledge about aging, farm work and risk, and best practices to assist farmers to remain in the workplace.</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3</a:t>
            </a:fld>
            <a:endParaRPr lang="en-US"/>
          </a:p>
        </p:txBody>
      </p:sp>
    </p:spTree>
    <p:extLst>
      <p:ext uri="{BB962C8B-B14F-4D97-AF65-F5344CB8AC3E}">
        <p14:creationId xmlns:p14="http://schemas.microsoft.com/office/powerpoint/2010/main" val="81263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Arial" pitchFamily="34" charset="0"/>
              </a:rPr>
              <a:t>Tractors, trucks and animals led the mechanisms for most of these fatalities and falls are frequently involved in the injury events..</a:t>
            </a:r>
          </a:p>
          <a:p>
            <a:pPr>
              <a:spcBef>
                <a:spcPct val="0"/>
              </a:spcBef>
            </a:pPr>
            <a:endParaRPr lang="en-US" dirty="0" smtClean="0">
              <a:latin typeface="Arial" pitchFamily="34" charset="0"/>
            </a:endParaRPr>
          </a:p>
          <a:p>
            <a:pPr>
              <a:spcBef>
                <a:spcPct val="0"/>
              </a:spcBef>
            </a:pPr>
            <a:r>
              <a:rPr lang="en-US" dirty="0" smtClean="0">
                <a:latin typeface="Arial" pitchFamily="34" charset="0"/>
              </a:rPr>
              <a:t>Reviews of injured farmer’s medical records note that older farmers are more likely to require hospitalization due to their injuries than younger farmers. A Canadian study confirmed that hospitalization costs for older injured famers were higher and length of stay longer than for younger farmers. </a:t>
            </a:r>
          </a:p>
          <a:p>
            <a:pPr>
              <a:spcBef>
                <a:spcPct val="0"/>
              </a:spcBef>
            </a:pPr>
            <a:endParaRPr lang="en-US" dirty="0" smtClean="0">
              <a:latin typeface="Arial" pitchFamily="34" charset="0"/>
            </a:endParaRPr>
          </a:p>
          <a:p>
            <a:pPr>
              <a:spcBef>
                <a:spcPct val="0"/>
              </a:spcBef>
            </a:pPr>
            <a:r>
              <a:rPr lang="en-US" dirty="0" smtClean="0">
                <a:latin typeface="Arial" pitchFamily="34" charset="0"/>
              </a:rPr>
              <a:t>In the United States, the fatality rate for older farmers was 2.6 times greater than for younger farmers with a dramatic increase in fatalities beginning at age 65.(Myers) </a:t>
            </a:r>
          </a:p>
          <a:p>
            <a:pPr>
              <a:spcBef>
                <a:spcPct val="0"/>
              </a:spcBef>
            </a:pPr>
            <a:endParaRPr lang="en-US" dirty="0" smtClean="0">
              <a:latin typeface="Arial" pitchFamily="34" charset="0"/>
            </a:endParaRPr>
          </a:p>
          <a:p>
            <a:pPr>
              <a:spcBef>
                <a:spcPct val="0"/>
              </a:spcBef>
            </a:pPr>
            <a:r>
              <a:rPr lang="en-US" dirty="0" smtClean="0">
                <a:latin typeface="Arial" pitchFamily="34" charset="0"/>
              </a:rPr>
              <a:t>Tractors without safety devices – such as this one without a roll-bar, seatbelt, or steps, place farmers at greater risk for falls.</a:t>
            </a:r>
          </a:p>
          <a:p>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21</a:t>
            </a:fld>
            <a:endParaRPr lang="en-US"/>
          </a:p>
        </p:txBody>
      </p:sp>
    </p:spTree>
    <p:extLst>
      <p:ext uri="{BB962C8B-B14F-4D97-AF65-F5344CB8AC3E}">
        <p14:creationId xmlns:p14="http://schemas.microsoft.com/office/powerpoint/2010/main" val="4134513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fairly</a:t>
            </a:r>
            <a:r>
              <a:rPr lang="en-US" baseline="0" dirty="0" smtClean="0"/>
              <a:t> easy to assess physical risk for farm work of the aging farmer, low or no cost, and as good as fancy tests. The challenge is not being objective about the potential consequences.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22</a:t>
            </a:fld>
            <a:endParaRPr lang="en-US"/>
          </a:p>
        </p:txBody>
      </p:sp>
    </p:spTree>
    <p:extLst>
      <p:ext uri="{BB962C8B-B14F-4D97-AF65-F5344CB8AC3E}">
        <p14:creationId xmlns:p14="http://schemas.microsoft.com/office/powerpoint/2010/main" val="293215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even have to ask</a:t>
            </a:r>
            <a:r>
              <a:rPr lang="en-US" baseline="0" dirty="0" smtClean="0"/>
              <a:t> others to help with the assessment, Just be careful how you phrase it.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23</a:t>
            </a:fld>
            <a:endParaRPr lang="en-US"/>
          </a:p>
        </p:txBody>
      </p:sp>
    </p:spTree>
    <p:extLst>
      <p:ext uri="{BB962C8B-B14F-4D97-AF65-F5344CB8AC3E}">
        <p14:creationId xmlns:p14="http://schemas.microsoft.com/office/powerpoint/2010/main" val="3472757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Get a ruler (or a yardstick or candy bar). Hold the ruler near the end (highest number) and let it hang down. Have another person put his or her hand at the bottom of the ruler and have them ready to grab the ruler (however, they should not be touching the ruler). Tell the other person that you will drop the ruler sometime within the next 5 seconds and that they are supposed to catch the ruler as fast as they can after it is dropped. Record the level (inches or centimeters) at which they catch the ruler (you can convert the distance into reaction time with the chart below). Test the same person 3 to 5 times (vary the time of dropping the ruler within the 5 second "drop-zone" so the other person cannot guess when you will drop the ruler).  Here is a table to convert the distance on the ruler to reaction time. For example, if you caught the ruler at the 8 inch mark, then your reaction time is equal to 0.20 seconds (200 </a:t>
            </a:r>
            <a:r>
              <a:rPr lang="en-US" b="0" dirty="0" err="1" smtClean="0"/>
              <a:t>ms</a:t>
            </a:r>
            <a:r>
              <a:rPr lang="en-US" b="0" dirty="0" smtClean="0"/>
              <a:t>). Remember that there are 1,000 milliseconds (</a:t>
            </a:r>
            <a:r>
              <a:rPr lang="en-US" b="0" dirty="0" err="1" smtClean="0"/>
              <a:t>ms</a:t>
            </a:r>
            <a:r>
              <a:rPr lang="en-US" b="0" dirty="0" smtClean="0"/>
              <a:t>) in 1 second.</a:t>
            </a:r>
          </a:p>
          <a:p>
            <a:endParaRPr lang="en-US" b="0" dirty="0" smtClean="0"/>
          </a:p>
          <a:p>
            <a:endParaRPr lang="en-US" b="0" dirty="0" smtClean="0"/>
          </a:p>
          <a:p>
            <a:r>
              <a:rPr lang="en-US" sz="1200" kern="1200" dirty="0" smtClean="0">
                <a:solidFill>
                  <a:schemeClr val="tx1"/>
                </a:solidFill>
                <a:effectLst/>
                <a:latin typeface="+mn-lt"/>
                <a:ea typeface="+mn-ea"/>
                <a:cs typeface="+mn-cs"/>
              </a:rPr>
              <a:t>Distance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Time </a:t>
            </a:r>
          </a:p>
          <a:p>
            <a:r>
              <a:rPr lang="en-US" sz="1200" kern="1200" dirty="0" smtClean="0">
                <a:solidFill>
                  <a:schemeClr val="tx1"/>
                </a:solidFill>
                <a:effectLst/>
                <a:latin typeface="+mn-lt"/>
                <a:ea typeface="+mn-ea"/>
                <a:cs typeface="+mn-cs"/>
              </a:rPr>
              <a:t>2 in (~5 cm), 0.10 sec (100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4 in (~10 cm), 0.14 sec (140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6 in (~15 cm), 0.17 sec (170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8 in (~20 cm), 0.20 sec (200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10 in (~25.5 cm), 0.23 sec (230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12 in (~30.5 cm), 0.25 sec (250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17 in (~43 cm), 0.30 sec (300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24 in (~61 cm), 0.35 sec (350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31 in (~79 cm), 0.40 sec (400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39 in (~99 cm), 0.45 sec (450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48 in (~123 cm), 0.50 sec (500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69 in (~175 cm), 0.60 sec (600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b="0" dirty="0" smtClean="0"/>
          </a:p>
          <a:p>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25</a:t>
            </a:fld>
            <a:endParaRPr lang="en-US"/>
          </a:p>
        </p:txBody>
      </p:sp>
    </p:spTree>
    <p:extLst>
      <p:ext uri="{BB962C8B-B14F-4D97-AF65-F5344CB8AC3E}">
        <p14:creationId xmlns:p14="http://schemas.microsoft.com/office/powerpoint/2010/main" val="759888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older farmers did not perceive the dangers associated with aging factors toward themselves, only toward their fathers. They realize their physical and mental capabilities aren’t what they once were but don’t see those factors as significant increases for injury risk right now. None of the farmers in this group really perceived their aging issues as hazards on the farm – when asked about the hazards it was always the equipment or the cattle. Finite things that served as the injury host, not anything related to them.</a:t>
            </a:r>
          </a:p>
          <a:p>
            <a:pPr eaLnBrk="1" hangingPunct="1">
              <a:spcBef>
                <a:spcPct val="0"/>
              </a:spcBef>
            </a:pPr>
            <a:endParaRPr lang="en-US" smtClean="0"/>
          </a:p>
          <a:p>
            <a:pPr eaLnBrk="1" hangingPunct="1">
              <a:spcBef>
                <a:spcPct val="0"/>
              </a:spcBef>
            </a:pPr>
            <a:r>
              <a:rPr lang="en-US" smtClean="0"/>
              <a:t>Even though they understand the risks increase as they develop aging symptoms, they still seem to think it won’t happen to them. Still seem to think they can control their circumstances and events. Or maybe they just think it’s worth the risk to do what they love to do. </a:t>
            </a:r>
          </a:p>
          <a:p>
            <a:pPr eaLnBrk="1" hangingPunct="1">
              <a:spcBef>
                <a:spcPct val="0"/>
              </a:spcBef>
            </a:pPr>
            <a:endParaRPr lang="en-US" smtClean="0"/>
          </a:p>
          <a:p>
            <a:pPr eaLnBrk="1" hangingPunct="1">
              <a:spcBef>
                <a:spcPct val="0"/>
              </a:spcBef>
            </a:pPr>
            <a:r>
              <a:rPr lang="en-US" smtClean="0"/>
              <a:t>Interesting that they all expressed how much easier farming is physically now than it was when they started but that the stress level is greater. In the long run, wonder which will place a greater toll on the farmer? I would guess the latter. Literature already supports how stress is a major factor contributing to injury. Aches and pains can be controlled to some extent to let you carry on your work. But mental issues (worry, stress) will affect everything you do. Prevents you from thinking clearly and paying attention, etc.</a:t>
            </a:r>
          </a:p>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FF9D58-B7F3-4FC7-B389-2E58E04C5D3A}" type="slidenum">
              <a:rPr lang="en-US" smtClean="0"/>
              <a:pPr eaLnBrk="1" hangingPunct="1"/>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B4D6AF-5CB5-4A83-B04B-DAF98B574E8D}" type="slidenum">
              <a:rPr lang="en-US" smtClean="0"/>
              <a:pPr eaLnBrk="1" hangingPunct="1"/>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B4D6AF-5CB5-4A83-B04B-DAF98B574E8D}" type="slidenum">
              <a:rPr lang="en-US" smtClean="0"/>
              <a:pPr eaLnBrk="1" hangingPunct="1"/>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Overwhelmingly, the farmers voiced the need to direct any type of guidance toward the fear of hurting others. Farmer will take it much more seriously if he thinks he might hurt a family member, neighbor, friend, or farmworker than if it’s directed at how he individually could get hurt.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71E962-AA4B-401E-9992-E7FC0237235F}" type="slidenum">
              <a:rPr lang="en-US" smtClean="0"/>
              <a:pPr eaLnBrk="1" hangingPunct="1"/>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34</a:t>
            </a:fld>
            <a:endParaRPr lang="en-US"/>
          </a:p>
        </p:txBody>
      </p:sp>
    </p:spTree>
    <p:extLst>
      <p:ext uri="{BB962C8B-B14F-4D97-AF65-F5344CB8AC3E}">
        <p14:creationId xmlns:p14="http://schemas.microsoft.com/office/powerpoint/2010/main" val="1462622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37</a:t>
            </a:fld>
            <a:endParaRPr lang="en-US"/>
          </a:p>
        </p:txBody>
      </p:sp>
    </p:spTree>
    <p:extLst>
      <p:ext uri="{BB962C8B-B14F-4D97-AF65-F5344CB8AC3E}">
        <p14:creationId xmlns:p14="http://schemas.microsoft.com/office/powerpoint/2010/main" val="60491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work has involved various agencies and research</a:t>
            </a:r>
            <a:r>
              <a:rPr lang="en-US" baseline="0" dirty="0" smtClean="0"/>
              <a:t> projects as noted on this slide.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4</a:t>
            </a:fld>
            <a:endParaRPr lang="en-US"/>
          </a:p>
        </p:txBody>
      </p:sp>
    </p:spTree>
    <p:extLst>
      <p:ext uri="{BB962C8B-B14F-4D97-AF65-F5344CB8AC3E}">
        <p14:creationId xmlns:p14="http://schemas.microsoft.com/office/powerpoint/2010/main" val="406507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5F2EC-71B3-406F-A682-6B706FE490FC}" type="slidenum">
              <a:rPr lang="en-US" smtClean="0"/>
              <a:t>38</a:t>
            </a:fld>
            <a:endParaRPr lang="en-US"/>
          </a:p>
        </p:txBody>
      </p:sp>
    </p:spTree>
    <p:extLst>
      <p:ext uri="{BB962C8B-B14F-4D97-AF65-F5344CB8AC3E}">
        <p14:creationId xmlns:p14="http://schemas.microsoft.com/office/powerpoint/2010/main" val="21320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variety of</a:t>
            </a:r>
            <a:r>
              <a:rPr lang="en-US" baseline="0" dirty="0" smtClean="0"/>
              <a:t> reasons makes farmers the oldest work group in the US. This trend is expected to continue for over another decade. More importantly, farmers rarely retire and many also hold a second job. </a:t>
            </a:r>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5</a:t>
            </a:fld>
            <a:endParaRPr lang="en-US"/>
          </a:p>
        </p:txBody>
      </p:sp>
    </p:spTree>
    <p:extLst>
      <p:ext uri="{BB962C8B-B14F-4D97-AF65-F5344CB8AC3E}">
        <p14:creationId xmlns:p14="http://schemas.microsoft.com/office/powerpoint/2010/main" val="83065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2012 Census data is not yet available.</a:t>
            </a:r>
            <a:r>
              <a:rPr lang="en-US" baseline="0" dirty="0" smtClean="0"/>
              <a:t> Notice the findings form the 2002 Census: the increase in sheer numbers of farm women as principle operators and the increase in the oldest farmers. </a:t>
            </a:r>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6</a:t>
            </a:fld>
            <a:endParaRPr lang="en-US" dirty="0"/>
          </a:p>
        </p:txBody>
      </p:sp>
    </p:spTree>
    <p:extLst>
      <p:ext uri="{BB962C8B-B14F-4D97-AF65-F5344CB8AC3E}">
        <p14:creationId xmlns:p14="http://schemas.microsoft.com/office/powerpoint/2010/main" val="367197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reason for off-farm includes financial, health insurance coverage. However, the farm job is seen as less stressful than the off farm work. </a:t>
            </a:r>
          </a:p>
          <a:p>
            <a:endParaRPr lang="en-US" baseline="0" dirty="0" smtClean="0"/>
          </a:p>
          <a:p>
            <a:r>
              <a:rPr lang="en-US" dirty="0" smtClean="0"/>
              <a:t>Quotes:	My</a:t>
            </a:r>
            <a:r>
              <a:rPr lang="en-US" baseline="0" dirty="0" smtClean="0"/>
              <a:t> public job supports my “habit” (farming).</a:t>
            </a:r>
          </a:p>
          <a:p>
            <a:endParaRPr lang="en-US" baseline="0" dirty="0" smtClean="0"/>
          </a:p>
          <a:p>
            <a:r>
              <a:rPr lang="en-US" baseline="0" dirty="0" smtClean="0"/>
              <a:t>	“On the farm you can look back and see what you’ve accomplished at the end of the day.”</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7</a:t>
            </a:fld>
            <a:endParaRPr lang="en-US"/>
          </a:p>
        </p:txBody>
      </p:sp>
    </p:spTree>
    <p:extLst>
      <p:ext uri="{BB962C8B-B14F-4D97-AF65-F5344CB8AC3E}">
        <p14:creationId xmlns:p14="http://schemas.microsoft.com/office/powerpoint/2010/main" val="405286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2A077-9C41-48C8-B409-DE813F01662B}" type="slidenum">
              <a:rPr lang="en-US"/>
              <a:pPr/>
              <a:t>8</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Dictionary meaning = “to withdraw from one's position or occupation: conclude one's working or professional career”.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current study includes</a:t>
            </a:r>
            <a:r>
              <a:rPr lang="en-US" baseline="0" dirty="0" smtClean="0"/>
              <a:t> 43 farmers who share their views via focus groups. Six of those self-reported as retired from farming. Notice the continued but declining hours of farm work by age increase. </a:t>
            </a:r>
            <a:r>
              <a:rPr lang="en-US" dirty="0" smtClean="0"/>
              <a:t> Farmers</a:t>
            </a:r>
            <a:r>
              <a:rPr lang="en-US" baseline="0" dirty="0" smtClean="0"/>
              <a:t> call this “Cutting back”.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9</a:t>
            </a:fld>
            <a:endParaRPr lang="en-US"/>
          </a:p>
        </p:txBody>
      </p:sp>
    </p:spTree>
    <p:extLst>
      <p:ext uri="{BB962C8B-B14F-4D97-AF65-F5344CB8AC3E}">
        <p14:creationId xmlns:p14="http://schemas.microsoft.com/office/powerpoint/2010/main" val="316746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a:t>
            </a:r>
            <a:r>
              <a:rPr lang="en-US" baseline="0" dirty="0" smtClean="0"/>
              <a:t> work hours reported by the six who said </a:t>
            </a:r>
            <a:r>
              <a:rPr lang="en-US" dirty="0" smtClean="0"/>
              <a:t>they were retired</a:t>
            </a:r>
            <a:r>
              <a:rPr lang="en-US" baseline="0" dirty="0" smtClean="0"/>
              <a:t> from farming  “If you enjoy it, it’s not work.”</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10</a:t>
            </a:fld>
            <a:endParaRPr lang="en-US"/>
          </a:p>
        </p:txBody>
      </p:sp>
    </p:spTree>
    <p:extLst>
      <p:ext uri="{BB962C8B-B14F-4D97-AF65-F5344CB8AC3E}">
        <p14:creationId xmlns:p14="http://schemas.microsoft.com/office/powerpoint/2010/main" val="425279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279D51D-4114-4E66-8B7B-B76418D9F0C4}" type="datetime1">
              <a:rPr lang="en-US" smtClean="0"/>
              <a:t>3/21/2014</a:t>
            </a:fld>
            <a:endParaRPr lang="en-US" dirty="0"/>
          </a:p>
        </p:txBody>
      </p:sp>
      <p:sp>
        <p:nvSpPr>
          <p:cNvPr id="8" name="Slide Number Placeholder 7"/>
          <p:cNvSpPr>
            <a:spLocks noGrp="1"/>
          </p:cNvSpPr>
          <p:nvPr>
            <p:ph type="sldNum" sz="quarter" idx="11"/>
          </p:nvPr>
        </p:nvSpPr>
        <p:spPr/>
        <p:txBody>
          <a:bodyPr/>
          <a:lstStyle/>
          <a:p>
            <a:fld id="{9830D0DD-4926-4B26-92B1-631D781928B3}"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4A834-E69A-4BBF-A3DD-2B341C363D6B}"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2A0A8-8BBA-49F1-AD75-44DA632B0297}"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66738" y="1752600"/>
            <a:ext cx="3924300" cy="4267200"/>
          </a:xfrm>
        </p:spPr>
        <p:txBody>
          <a:bodyPr/>
          <a:lstStyle/>
          <a:p>
            <a:pPr lvl="0"/>
            <a:endParaRPr lang="en-US" noProof="0" smtClean="0"/>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7CFFD439-2DBC-40E6-AED7-0C0C3331DA66}" type="datetime1">
              <a:rPr lang="en-US" smtClean="0"/>
              <a:t>3/21/2014</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E273E8D-CCA3-4C19-946F-D9B8451461B1}" type="slidenum">
              <a:rPr lang="en-US"/>
              <a:pPr>
                <a:defRPr/>
              </a:pPr>
              <a:t>‹#›</a:t>
            </a:fld>
            <a:endParaRPr lang="en-US"/>
          </a:p>
        </p:txBody>
      </p:sp>
    </p:spTree>
    <p:extLst>
      <p:ext uri="{BB962C8B-B14F-4D97-AF65-F5344CB8AC3E}">
        <p14:creationId xmlns:p14="http://schemas.microsoft.com/office/powerpoint/2010/main" val="3162716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D60ACE7D-BDD4-49AA-A03F-B7A6ECC44514}" type="datetime1">
              <a:rPr lang="en-US" smtClean="0"/>
              <a:t>3/21/2014</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0AE2F79-71AE-450E-BB72-5A1CE0BD4340}" type="slidenum">
              <a:rPr lang="en-US"/>
              <a:pPr>
                <a:defRPr/>
              </a:pPr>
              <a:t>‹#›</a:t>
            </a:fld>
            <a:endParaRPr lang="en-US"/>
          </a:p>
        </p:txBody>
      </p:sp>
    </p:spTree>
    <p:extLst>
      <p:ext uri="{BB962C8B-B14F-4D97-AF65-F5344CB8AC3E}">
        <p14:creationId xmlns:p14="http://schemas.microsoft.com/office/powerpoint/2010/main" val="202333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5BC290E-7B18-4E88-AF76-B01D5E2534DE}"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65ABD-146D-4AC7-A230-29E944A89F94}"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0D0DD-4926-4B26-92B1-631D781928B3}"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2259CC-5F76-482D-8D16-B21AB1391C32}" type="datetime1">
              <a:rPr lang="en-US" smtClean="0"/>
              <a:t>3/21/2014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30D0DD-4926-4B26-92B1-631D781928B3}"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31C596A-22A2-4F3A-AF70-5C053D73E78A}" type="datetime1">
              <a:rPr lang="en-US" smtClean="0"/>
              <a:t>3/21/2014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30D0DD-4926-4B26-92B1-631D781928B3}"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E6FE23-78DE-4F6A-BFF9-27C09C20C74B}" type="datetime1">
              <a:rPr lang="en-US" smtClean="0"/>
              <a:t>3/21/2014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64F28-F95A-4BB3-B103-5D5B5DCA33AC}" type="datetime1">
              <a:rPr lang="en-US" smtClean="0"/>
              <a:t>3/21/2014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B866E-1940-4A8C-86B6-24924D704D84}" type="datetime1">
              <a:rPr lang="en-US" smtClean="0"/>
              <a:t>3/21/2014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EE356-E4DA-4948-AB8B-3B03530B0769}" type="datetime1">
              <a:rPr lang="en-US" smtClean="0"/>
              <a:t>3/21/2014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92073F3-271E-4F28-A950-66243A61A051}" type="datetime1">
              <a:rPr lang="en-US" smtClean="0"/>
              <a:t>3/21/2014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830D0DD-4926-4B26-92B1-631D781928B3}"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www.justsaypictures.com/testing-balance-1ymx.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topendsports.com/testing/tests/balance-stand.htm"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9.jpeg"/><Relationship Id="rId4" Type="http://schemas.openxmlformats.org/officeDocument/2006/relationships/hyperlink" Target="http://www.metrophysicaltherapy.com/biodex-balanc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563" y="0"/>
            <a:ext cx="7315200" cy="3581399"/>
          </a:xfrm>
        </p:spPr>
        <p:txBody>
          <a:bodyPr/>
          <a:lstStyle/>
          <a:p>
            <a:pPr algn="l"/>
            <a:r>
              <a:rPr lang="en-US" sz="4000" dirty="0">
                <a:effectLst/>
                <a:latin typeface="Arial Black" pitchFamily="34" charset="0"/>
              </a:rPr>
              <a:t>Aging and farmers: </a:t>
            </a:r>
            <a:r>
              <a:rPr lang="en-US" sz="4000" dirty="0" smtClean="0">
                <a:effectLst/>
                <a:latin typeface="Arial Black" pitchFamily="34" charset="0"/>
              </a:rPr>
              <a:t/>
            </a:r>
            <a:br>
              <a:rPr lang="en-US" sz="4000" dirty="0" smtClean="0">
                <a:effectLst/>
                <a:latin typeface="Arial Black" pitchFamily="34" charset="0"/>
              </a:rPr>
            </a:br>
            <a:r>
              <a:rPr lang="en-US" sz="4000" dirty="0" smtClean="0">
                <a:effectLst/>
                <a:latin typeface="Arial Black" pitchFamily="34" charset="0"/>
              </a:rPr>
              <a:t>Understanding </a:t>
            </a:r>
            <a:r>
              <a:rPr lang="en-US" sz="4000" dirty="0">
                <a:effectLst/>
                <a:latin typeface="Arial Black" pitchFamily="34" charset="0"/>
              </a:rPr>
              <a:t>“Normal” and Adapting to Changes </a:t>
            </a:r>
            <a:endParaRPr lang="en-US" sz="4000" b="1" dirty="0">
              <a:latin typeface="Arial Black" pitchFamily="34" charset="0"/>
            </a:endParaRPr>
          </a:p>
        </p:txBody>
      </p:sp>
      <p:sp>
        <p:nvSpPr>
          <p:cNvPr id="3" name="Subtitle 2"/>
          <p:cNvSpPr>
            <a:spLocks noGrp="1"/>
          </p:cNvSpPr>
          <p:nvPr>
            <p:ph type="subTitle" idx="1"/>
          </p:nvPr>
        </p:nvSpPr>
        <p:spPr>
          <a:xfrm>
            <a:off x="533400" y="4572000"/>
            <a:ext cx="7464316" cy="2141538"/>
          </a:xfrm>
        </p:spPr>
        <p:txBody>
          <a:bodyPr>
            <a:normAutofit fontScale="85000" lnSpcReduction="20000"/>
          </a:bodyPr>
          <a:lstStyle/>
          <a:p>
            <a:r>
              <a:rPr lang="en-US" sz="4100" b="1" dirty="0" smtClean="0">
                <a:solidFill>
                  <a:schemeClr val="accent1">
                    <a:lumMod val="75000"/>
                  </a:schemeClr>
                </a:solidFill>
              </a:rPr>
              <a:t>Deborah B. Reed, PhD</a:t>
            </a:r>
          </a:p>
          <a:p>
            <a:pPr>
              <a:lnSpc>
                <a:spcPct val="120000"/>
              </a:lnSpc>
            </a:pPr>
            <a:r>
              <a:rPr lang="en-US" sz="2400" b="1" dirty="0" smtClean="0">
                <a:solidFill>
                  <a:schemeClr val="tx2">
                    <a:lumMod val="75000"/>
                  </a:schemeClr>
                </a:solidFill>
              </a:rPr>
              <a:t>College of Nursing – University of Kentucky</a:t>
            </a:r>
          </a:p>
          <a:p>
            <a:pPr>
              <a:spcAft>
                <a:spcPts val="1200"/>
              </a:spcAft>
            </a:pPr>
            <a:endParaRPr lang="en-US" sz="2400" dirty="0" smtClean="0">
              <a:solidFill>
                <a:schemeClr val="tx2">
                  <a:lumMod val="75000"/>
                </a:schemeClr>
              </a:solidFill>
            </a:endParaRPr>
          </a:p>
          <a:p>
            <a:pPr>
              <a:spcAft>
                <a:spcPts val="600"/>
              </a:spcAft>
            </a:pPr>
            <a:r>
              <a:rPr lang="en-US" b="1" dirty="0" smtClean="0">
                <a:solidFill>
                  <a:schemeClr val="tx2">
                    <a:lumMod val="75000"/>
                  </a:schemeClr>
                </a:solidFill>
              </a:rPr>
              <a:t>dbreed01@uky.edu</a:t>
            </a:r>
          </a:p>
          <a:p>
            <a:pPr>
              <a:spcAft>
                <a:spcPts val="600"/>
              </a:spcAft>
            </a:pPr>
            <a:r>
              <a:rPr lang="en-US" b="1" dirty="0" smtClean="0">
                <a:solidFill>
                  <a:schemeClr val="tx2">
                    <a:lumMod val="75000"/>
                  </a:schemeClr>
                </a:solidFill>
              </a:rPr>
              <a:t> </a:t>
            </a:r>
            <a:r>
              <a:rPr lang="en-US" b="1" dirty="0">
                <a:solidFill>
                  <a:schemeClr val="tx2">
                    <a:lumMod val="75000"/>
                  </a:schemeClr>
                </a:solidFill>
              </a:rPr>
              <a:t>http://www.facebook.com/Agriculture.nurse</a:t>
            </a:r>
          </a:p>
          <a:p>
            <a:endParaRPr lang="en-US" sz="2400" b="1" dirty="0">
              <a:solidFill>
                <a:schemeClr val="accent1">
                  <a:lumMod val="50000"/>
                </a:schemeClr>
              </a:solidFill>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Grp="1"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2169" y="-26437"/>
            <a:ext cx="2337643" cy="237250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148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lstStyle/>
          <a:p>
            <a:r>
              <a:rPr lang="en-US" sz="4400" b="1" dirty="0" smtClean="0"/>
              <a:t>Average hours worked by “retired” farmer</a:t>
            </a:r>
            <a:endParaRPr lang="en-US" sz="4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7669512"/>
              </p:ext>
            </p:extLst>
          </p:nvPr>
        </p:nvGraphicFramePr>
        <p:xfrm>
          <a:off x="587604" y="2057400"/>
          <a:ext cx="7924800" cy="3505201"/>
        </p:xfrm>
        <a:graphic>
          <a:graphicData uri="http://schemas.openxmlformats.org/drawingml/2006/table">
            <a:tbl>
              <a:tblPr firstRow="1" firstCol="1" bandRow="1">
                <a:tableStyleId>{BC89EF96-8CEA-46FF-86C4-4CE0E7609802}</a:tableStyleId>
              </a:tblPr>
              <a:tblGrid>
                <a:gridCol w="3644090"/>
                <a:gridCol w="4280710"/>
              </a:tblGrid>
              <a:tr h="818606">
                <a:tc>
                  <a:txBody>
                    <a:bodyPr/>
                    <a:lstStyle/>
                    <a:p>
                      <a:pPr marL="0" marR="0" algn="ctr">
                        <a:spcBef>
                          <a:spcPts val="0"/>
                        </a:spcBef>
                        <a:spcAft>
                          <a:spcPts val="0"/>
                        </a:spcAft>
                      </a:pPr>
                      <a:r>
                        <a:rPr lang="en-US" sz="2800" b="1" dirty="0">
                          <a:effectLst/>
                        </a:rPr>
                        <a:t>Age of “retired” farmer</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Average hours worked per week</a:t>
                      </a:r>
                      <a:endParaRPr lang="en-US" sz="2800" b="1" dirty="0">
                        <a:effectLst/>
                        <a:latin typeface="Calibri"/>
                        <a:ea typeface="Calibri"/>
                        <a:cs typeface="Times New Roman"/>
                      </a:endParaRPr>
                    </a:p>
                  </a:txBody>
                  <a:tcPr marL="68580" marR="68580" marT="0" marB="0"/>
                </a:tc>
              </a:tr>
              <a:tr h="423922">
                <a:tc>
                  <a:txBody>
                    <a:bodyPr/>
                    <a:lstStyle/>
                    <a:p>
                      <a:pPr marL="0" marR="0" algn="ctr">
                        <a:spcBef>
                          <a:spcPts val="0"/>
                        </a:spcBef>
                        <a:spcAft>
                          <a:spcPts val="0"/>
                        </a:spcAft>
                      </a:pPr>
                      <a:r>
                        <a:rPr lang="en-US" sz="2800" b="1" dirty="0">
                          <a:effectLst/>
                        </a:rPr>
                        <a:t>65</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40</a:t>
                      </a:r>
                      <a:endParaRPr lang="en-US" sz="2800" b="1" dirty="0">
                        <a:effectLst/>
                        <a:latin typeface="Calibri"/>
                        <a:ea typeface="Calibri"/>
                        <a:cs typeface="Times New Roman"/>
                      </a:endParaRPr>
                    </a:p>
                  </a:txBody>
                  <a:tcPr marL="68580" marR="68580" marT="0" marB="0"/>
                </a:tc>
              </a:tr>
              <a:tr h="438539">
                <a:tc>
                  <a:txBody>
                    <a:bodyPr/>
                    <a:lstStyle/>
                    <a:p>
                      <a:pPr marL="0" marR="0" algn="ctr">
                        <a:spcBef>
                          <a:spcPts val="0"/>
                        </a:spcBef>
                        <a:spcAft>
                          <a:spcPts val="0"/>
                        </a:spcAft>
                      </a:pPr>
                      <a:r>
                        <a:rPr lang="en-US" sz="2800" b="1" dirty="0">
                          <a:effectLst/>
                        </a:rPr>
                        <a:t>72</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30</a:t>
                      </a:r>
                      <a:endParaRPr lang="en-US" sz="2800" b="1" dirty="0">
                        <a:effectLst/>
                        <a:latin typeface="Calibri"/>
                        <a:ea typeface="Calibri"/>
                        <a:cs typeface="Times New Roman"/>
                      </a:endParaRPr>
                    </a:p>
                  </a:txBody>
                  <a:tcPr marL="68580" marR="68580" marT="0" marB="0"/>
                </a:tc>
              </a:tr>
              <a:tr h="438539">
                <a:tc>
                  <a:txBody>
                    <a:bodyPr/>
                    <a:lstStyle/>
                    <a:p>
                      <a:pPr marL="0" marR="0" algn="ctr">
                        <a:spcBef>
                          <a:spcPts val="0"/>
                        </a:spcBef>
                        <a:spcAft>
                          <a:spcPts val="0"/>
                        </a:spcAft>
                      </a:pPr>
                      <a:r>
                        <a:rPr lang="en-US" sz="2800" b="1" dirty="0">
                          <a:effectLst/>
                        </a:rPr>
                        <a:t>72</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none</a:t>
                      </a:r>
                      <a:endParaRPr lang="en-US" sz="2800" b="1" dirty="0">
                        <a:effectLst/>
                        <a:latin typeface="Calibri"/>
                        <a:ea typeface="Calibri"/>
                        <a:cs typeface="Times New Roman"/>
                      </a:endParaRPr>
                    </a:p>
                  </a:txBody>
                  <a:tcPr marL="68580" marR="68580" marT="0" marB="0"/>
                </a:tc>
              </a:tr>
              <a:tr h="438539">
                <a:tc>
                  <a:txBody>
                    <a:bodyPr/>
                    <a:lstStyle/>
                    <a:p>
                      <a:pPr marL="0" marR="0" algn="ctr">
                        <a:spcBef>
                          <a:spcPts val="0"/>
                        </a:spcBef>
                        <a:spcAft>
                          <a:spcPts val="0"/>
                        </a:spcAft>
                      </a:pPr>
                      <a:r>
                        <a:rPr lang="en-US" sz="2800" b="1" dirty="0">
                          <a:effectLst/>
                        </a:rPr>
                        <a:t>80</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15</a:t>
                      </a:r>
                      <a:endParaRPr lang="en-US" sz="2800" b="1" dirty="0">
                        <a:effectLst/>
                        <a:latin typeface="Calibri"/>
                        <a:ea typeface="Calibri"/>
                        <a:cs typeface="Times New Roman"/>
                      </a:endParaRPr>
                    </a:p>
                  </a:txBody>
                  <a:tcPr marL="68580" marR="68580" marT="0" marB="0"/>
                </a:tc>
              </a:tr>
              <a:tr h="438539">
                <a:tc>
                  <a:txBody>
                    <a:bodyPr/>
                    <a:lstStyle/>
                    <a:p>
                      <a:pPr marL="0" marR="0" algn="ctr">
                        <a:spcBef>
                          <a:spcPts val="0"/>
                        </a:spcBef>
                        <a:spcAft>
                          <a:spcPts val="0"/>
                        </a:spcAft>
                      </a:pPr>
                      <a:r>
                        <a:rPr lang="en-US" sz="2800" b="1" dirty="0">
                          <a:effectLst/>
                        </a:rPr>
                        <a:t>80</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didn’t answer</a:t>
                      </a:r>
                      <a:endParaRPr lang="en-US" sz="2800" b="1" dirty="0">
                        <a:effectLst/>
                        <a:latin typeface="Calibri"/>
                        <a:ea typeface="Calibri"/>
                        <a:cs typeface="Times New Roman"/>
                      </a:endParaRPr>
                    </a:p>
                  </a:txBody>
                  <a:tcPr marL="68580" marR="68580" marT="0" marB="0"/>
                </a:tc>
              </a:tr>
              <a:tr h="470885">
                <a:tc>
                  <a:txBody>
                    <a:bodyPr/>
                    <a:lstStyle/>
                    <a:p>
                      <a:pPr marL="0" marR="0" algn="ctr">
                        <a:spcBef>
                          <a:spcPts val="0"/>
                        </a:spcBef>
                        <a:spcAft>
                          <a:spcPts val="0"/>
                        </a:spcAft>
                      </a:pPr>
                      <a:r>
                        <a:rPr lang="en-US" sz="2800" b="1" dirty="0">
                          <a:effectLst/>
                        </a:rPr>
                        <a:t>83</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full-time</a:t>
                      </a:r>
                      <a:endParaRPr lang="en-US" sz="2800" b="1" dirty="0">
                        <a:effectLst/>
                        <a:latin typeface="Calibri"/>
                        <a:ea typeface="Calibri"/>
                        <a:cs typeface="Times New Roman"/>
                      </a:endParaRPr>
                    </a:p>
                  </a:txBody>
                  <a:tcPr marL="68580" marR="68580" marT="0" marB="0"/>
                </a:tc>
              </a:tr>
            </a:tbl>
          </a:graphicData>
        </a:graphic>
      </p:graphicFrame>
      <p:sp>
        <p:nvSpPr>
          <p:cNvPr id="7" name="TextBox 6"/>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6"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1" y="5778230"/>
            <a:ext cx="6778470" cy="584775"/>
          </a:xfrm>
          <a:prstGeom prst="rect">
            <a:avLst/>
          </a:prstGeom>
          <a:noFill/>
        </p:spPr>
        <p:txBody>
          <a:bodyPr wrap="square" rtlCol="0">
            <a:spAutoFit/>
          </a:bodyPr>
          <a:lstStyle/>
          <a:p>
            <a:r>
              <a:rPr lang="en-US" sz="3200" b="1" dirty="0" smtClean="0"/>
              <a:t>“If you enjoy it, it’s not work.”</a:t>
            </a:r>
            <a:endParaRPr lang="en-US" sz="3200" b="1" dirty="0"/>
          </a:p>
        </p:txBody>
      </p:sp>
    </p:spTree>
    <p:extLst>
      <p:ext uri="{BB962C8B-B14F-4D97-AF65-F5344CB8AC3E}">
        <p14:creationId xmlns:p14="http://schemas.microsoft.com/office/powerpoint/2010/main" val="3678711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244186" y="239385"/>
            <a:ext cx="5181600" cy="962232"/>
          </a:xfrm>
        </p:spPr>
        <p:txBody>
          <a:bodyPr/>
          <a:lstStyle/>
          <a:p>
            <a:pPr eaLnBrk="1" hangingPunct="1"/>
            <a:r>
              <a:rPr lang="en-US" b="1" dirty="0" smtClean="0"/>
              <a:t>Persistence</a:t>
            </a:r>
          </a:p>
        </p:txBody>
      </p:sp>
      <p:sp>
        <p:nvSpPr>
          <p:cNvPr id="28675" name="Rectangle 6"/>
          <p:cNvSpPr>
            <a:spLocks noGrp="1" noChangeArrowheads="1"/>
          </p:cNvSpPr>
          <p:nvPr>
            <p:ph type="body" idx="1"/>
          </p:nvPr>
        </p:nvSpPr>
        <p:spPr>
          <a:xfrm>
            <a:off x="527512" y="3110114"/>
            <a:ext cx="8229600" cy="2209800"/>
          </a:xfrm>
          <a:noFill/>
        </p:spPr>
        <p:txBody>
          <a:bodyPr>
            <a:normAutofit/>
          </a:bodyPr>
          <a:lstStyle/>
          <a:p>
            <a:pPr marL="0" indent="0">
              <a:lnSpc>
                <a:spcPct val="90000"/>
              </a:lnSpc>
              <a:spcBef>
                <a:spcPct val="0"/>
              </a:spcBef>
              <a:buClrTx/>
              <a:buFontTx/>
              <a:buNone/>
            </a:pPr>
            <a:r>
              <a:rPr lang="en-US" b="1" dirty="0" smtClean="0">
                <a:solidFill>
                  <a:schemeClr val="tx1">
                    <a:lumMod val="95000"/>
                    <a:lumOff val="5000"/>
                  </a:schemeClr>
                </a:solidFill>
                <a:latin typeface="+mn-lt"/>
              </a:rPr>
              <a:t>“</a:t>
            </a:r>
            <a:r>
              <a:rPr lang="en-US" b="1" i="1" dirty="0" smtClean="0">
                <a:solidFill>
                  <a:schemeClr val="tx1">
                    <a:lumMod val="95000"/>
                    <a:lumOff val="5000"/>
                  </a:schemeClr>
                </a:solidFill>
                <a:latin typeface="+mn-lt"/>
              </a:rPr>
              <a:t>My Doctor, after I cut my leg off, he said just to sell the farm and retire. I was so mad, I’m not going to sell what we worked so hard for! This is what I do. This is who I am, I’ll find a way to do it. I have to</a:t>
            </a:r>
            <a:r>
              <a:rPr lang="en-US" b="1" dirty="0" smtClean="0">
                <a:solidFill>
                  <a:schemeClr val="tx1">
                    <a:lumMod val="95000"/>
                    <a:lumOff val="5000"/>
                  </a:schemeClr>
                </a:solidFill>
                <a:latin typeface="+mn-lt"/>
              </a:rPr>
              <a:t>.”   </a:t>
            </a:r>
          </a:p>
          <a:p>
            <a:pPr marL="0" indent="0">
              <a:lnSpc>
                <a:spcPct val="90000"/>
              </a:lnSpc>
              <a:spcBef>
                <a:spcPct val="0"/>
              </a:spcBef>
              <a:buClrTx/>
              <a:buFontTx/>
              <a:buNone/>
            </a:pPr>
            <a:r>
              <a:rPr lang="en-US" b="1" dirty="0">
                <a:solidFill>
                  <a:schemeClr val="tx1">
                    <a:lumMod val="95000"/>
                    <a:lumOff val="5000"/>
                  </a:schemeClr>
                </a:solidFill>
              </a:rPr>
              <a:t>	</a:t>
            </a:r>
            <a:r>
              <a:rPr lang="en-US" b="1" dirty="0" smtClean="0">
                <a:solidFill>
                  <a:schemeClr val="tx1">
                    <a:lumMod val="95000"/>
                    <a:lumOff val="5000"/>
                  </a:schemeClr>
                </a:solidFill>
              </a:rPr>
              <a:t>	</a:t>
            </a:r>
            <a:r>
              <a:rPr lang="en-US" b="1" dirty="0" smtClean="0">
                <a:solidFill>
                  <a:schemeClr val="tx1">
                    <a:lumMod val="95000"/>
                    <a:lumOff val="5000"/>
                  </a:schemeClr>
                </a:solidFill>
                <a:latin typeface="+mn-lt"/>
              </a:rPr>
              <a:t>- DB, age 70, amputation at age 64  </a:t>
            </a:r>
          </a:p>
          <a:p>
            <a:pPr marL="0" indent="0">
              <a:lnSpc>
                <a:spcPct val="90000"/>
              </a:lnSpc>
              <a:spcBef>
                <a:spcPct val="0"/>
              </a:spcBef>
              <a:buClrTx/>
              <a:buFontTx/>
              <a:buNone/>
            </a:pPr>
            <a:r>
              <a:rPr lang="en-US" b="1" dirty="0">
                <a:solidFill>
                  <a:schemeClr val="tx1">
                    <a:lumMod val="95000"/>
                    <a:lumOff val="5000"/>
                  </a:schemeClr>
                </a:solidFill>
                <a:latin typeface="+mn-lt"/>
              </a:rPr>
              <a:t>		</a:t>
            </a:r>
            <a:r>
              <a:rPr lang="en-US" b="1" dirty="0" smtClean="0">
                <a:solidFill>
                  <a:schemeClr val="tx1">
                    <a:lumMod val="95000"/>
                    <a:lumOff val="5000"/>
                  </a:schemeClr>
                </a:solidFill>
                <a:latin typeface="+mn-lt"/>
              </a:rPr>
              <a:t>		    (now </a:t>
            </a:r>
            <a:r>
              <a:rPr lang="en-US" b="1" dirty="0" smtClean="0">
                <a:solidFill>
                  <a:schemeClr val="tx1">
                    <a:lumMod val="95000"/>
                    <a:lumOff val="5000"/>
                  </a:schemeClr>
                </a:solidFill>
                <a:latin typeface="+mn-lt"/>
              </a:rPr>
              <a:t>78, </a:t>
            </a:r>
            <a:r>
              <a:rPr lang="en-US" b="1" dirty="0" smtClean="0">
                <a:solidFill>
                  <a:schemeClr val="tx1">
                    <a:lumMod val="95000"/>
                    <a:lumOff val="5000"/>
                  </a:schemeClr>
                </a:solidFill>
                <a:latin typeface="+mn-lt"/>
              </a:rPr>
              <a:t>still farming)             </a:t>
            </a:r>
          </a:p>
          <a:p>
            <a:pPr marL="0" indent="0">
              <a:lnSpc>
                <a:spcPct val="90000"/>
              </a:lnSpc>
              <a:spcBef>
                <a:spcPct val="0"/>
              </a:spcBef>
              <a:buClrTx/>
              <a:buFontTx/>
              <a:buNone/>
            </a:pPr>
            <a:endParaRPr lang="en-US" dirty="0"/>
          </a:p>
          <a:p>
            <a:pPr marL="0" indent="0">
              <a:lnSpc>
                <a:spcPct val="90000"/>
              </a:lnSpc>
              <a:spcBef>
                <a:spcPct val="0"/>
              </a:spcBef>
              <a:buClrTx/>
              <a:buFontTx/>
              <a:buNone/>
            </a:pPr>
            <a:endParaRPr lang="en-US" dirty="0" smtClean="0"/>
          </a:p>
        </p:txBody>
      </p:sp>
      <p:pic>
        <p:nvPicPr>
          <p:cNvPr id="28676" name="Picture 7" descr="Woman filling feed bucket"/>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5791200" y="338677"/>
            <a:ext cx="2438400" cy="172588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354330" y="5577840"/>
            <a:ext cx="8522624" cy="533400"/>
          </a:xfrm>
          <a:prstGeom prst="rect">
            <a:avLst/>
          </a:prstGeom>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buFont typeface="Wingdings" pitchFamily="2" charset="2"/>
              <a:buNone/>
            </a:pPr>
            <a:r>
              <a:rPr lang="en-US" sz="2400" b="1" i="1" dirty="0" smtClean="0">
                <a:solidFill>
                  <a:schemeClr val="tx1">
                    <a:lumMod val="95000"/>
                    <a:lumOff val="5000"/>
                  </a:schemeClr>
                </a:solidFill>
              </a:rPr>
              <a:t>“It’s in the blood. We’ve always liked it. It’s part of who we are.”</a:t>
            </a:r>
          </a:p>
        </p:txBody>
      </p:sp>
      <p:pic>
        <p:nvPicPr>
          <p:cNvPr id="7170" name="Picture 2" descr="C:\Users\dtclau2\Desktop\Documents\Pictures\ATV Study\P10009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348509"/>
            <a:ext cx="2032000" cy="1524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1" name="Picture 3" descr="C:\Users\dtclau2\Desktop\Documents\Pictures\ATV Study\P100099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559" t="19144" r="16696"/>
          <a:stretch/>
        </p:blipFill>
        <p:spPr bwMode="auto">
          <a:xfrm>
            <a:off x="2971800" y="1121872"/>
            <a:ext cx="2106181" cy="18853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2" descr="C:\Users\dtclau2\Desktop\Documents\My Files\Logos and Maps\College of Nursing PMS 2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755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lstStyle/>
          <a:p>
            <a:r>
              <a:rPr lang="en-US" b="1" dirty="0" smtClean="0"/>
              <a:t>What happens as we age</a:t>
            </a:r>
            <a:br>
              <a:rPr lang="en-US" b="1" dirty="0" smtClean="0"/>
            </a:br>
            <a:r>
              <a:rPr lang="en-US" b="1" dirty="0" smtClean="0"/>
              <a:t>AKA: “the groan”</a:t>
            </a:r>
            <a:endParaRPr lang="en-US" b="1" dirty="0"/>
          </a:p>
        </p:txBody>
      </p:sp>
      <p:sp>
        <p:nvSpPr>
          <p:cNvPr id="3" name="Content Placeholder 2"/>
          <p:cNvSpPr>
            <a:spLocks noGrp="1"/>
          </p:cNvSpPr>
          <p:nvPr>
            <p:ph idx="1"/>
          </p:nvPr>
        </p:nvSpPr>
        <p:spPr>
          <a:xfrm>
            <a:off x="152400" y="2133600"/>
            <a:ext cx="8861130" cy="3429000"/>
          </a:xfrm>
        </p:spPr>
        <p:txBody>
          <a:bodyPr>
            <a:noAutofit/>
          </a:bodyPr>
          <a:lstStyle/>
          <a:p>
            <a:r>
              <a:rPr lang="en-US" sz="3200" b="1" dirty="0">
                <a:solidFill>
                  <a:schemeClr val="tx1">
                    <a:lumMod val="75000"/>
                    <a:lumOff val="25000"/>
                  </a:schemeClr>
                </a:solidFill>
              </a:rPr>
              <a:t>Decreased respiratory capacity – 20’s</a:t>
            </a:r>
          </a:p>
          <a:p>
            <a:r>
              <a:rPr lang="en-US" sz="3200" b="1" dirty="0">
                <a:solidFill>
                  <a:schemeClr val="tx1">
                    <a:lumMod val="75000"/>
                    <a:lumOff val="25000"/>
                  </a:schemeClr>
                </a:solidFill>
              </a:rPr>
              <a:t>Presbyopia – 40’s</a:t>
            </a:r>
          </a:p>
          <a:p>
            <a:r>
              <a:rPr lang="en-US" sz="3200" b="1" dirty="0">
                <a:solidFill>
                  <a:schemeClr val="tx1">
                    <a:lumMod val="75000"/>
                    <a:lumOff val="25000"/>
                  </a:schemeClr>
                </a:solidFill>
              </a:rPr>
              <a:t>Compromised joints – 50’s</a:t>
            </a:r>
          </a:p>
          <a:p>
            <a:r>
              <a:rPr lang="en-US" sz="3200" b="1" dirty="0">
                <a:solidFill>
                  <a:schemeClr val="tx1">
                    <a:lumMod val="75000"/>
                    <a:lumOff val="25000"/>
                  </a:schemeClr>
                </a:solidFill>
              </a:rPr>
              <a:t>Skin changes – 60’s</a:t>
            </a:r>
          </a:p>
          <a:p>
            <a:r>
              <a:rPr lang="en-US" sz="3200" b="1" dirty="0">
                <a:solidFill>
                  <a:schemeClr val="tx1">
                    <a:lumMod val="75000"/>
                    <a:lumOff val="25000"/>
                  </a:schemeClr>
                </a:solidFill>
              </a:rPr>
              <a:t>Decreased distal sensation – 70’s</a:t>
            </a:r>
          </a:p>
          <a:p>
            <a:r>
              <a:rPr lang="en-US" sz="3200" b="1" dirty="0" smtClean="0">
                <a:solidFill>
                  <a:schemeClr val="tx1">
                    <a:lumMod val="75000"/>
                    <a:lumOff val="25000"/>
                  </a:schemeClr>
                </a:solidFill>
              </a:rPr>
              <a:t>Decreased temperature </a:t>
            </a:r>
            <a:r>
              <a:rPr lang="en-US" sz="3200" b="1" dirty="0">
                <a:solidFill>
                  <a:schemeClr val="tx1">
                    <a:lumMod val="75000"/>
                    <a:lumOff val="25000"/>
                  </a:schemeClr>
                </a:solidFill>
              </a:rPr>
              <a:t>tolerance – </a:t>
            </a:r>
            <a:r>
              <a:rPr lang="en-US" sz="3200" b="1" dirty="0" smtClean="0">
                <a:solidFill>
                  <a:schemeClr val="tx1">
                    <a:lumMod val="75000"/>
                    <a:lumOff val="25000"/>
                  </a:schemeClr>
                </a:solidFill>
              </a:rPr>
              <a:t>80’s</a:t>
            </a:r>
            <a:endParaRPr lang="en-US" sz="3200" b="1" dirty="0">
              <a:solidFill>
                <a:schemeClr val="tx1">
                  <a:lumMod val="75000"/>
                  <a:lumOff val="25000"/>
                </a:schemeClr>
              </a:solidFill>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64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b="1" dirty="0" smtClean="0"/>
              <a:t>As age advances …</a:t>
            </a:r>
            <a:endParaRPr lang="en-US" b="1" dirty="0"/>
          </a:p>
        </p:txBody>
      </p:sp>
      <p:sp>
        <p:nvSpPr>
          <p:cNvPr id="3" name="Content Placeholder 2"/>
          <p:cNvSpPr>
            <a:spLocks noGrp="1"/>
          </p:cNvSpPr>
          <p:nvPr>
            <p:ph idx="1"/>
          </p:nvPr>
        </p:nvSpPr>
        <p:spPr>
          <a:xfrm>
            <a:off x="457200" y="1524000"/>
            <a:ext cx="8229600" cy="3505200"/>
          </a:xfrm>
        </p:spPr>
        <p:txBody>
          <a:bodyPr>
            <a:normAutofit/>
          </a:bodyPr>
          <a:lstStyle/>
          <a:p>
            <a:r>
              <a:rPr lang="en-US" sz="3600" b="1" dirty="0">
                <a:solidFill>
                  <a:schemeClr val="tx1">
                    <a:lumMod val="75000"/>
                    <a:lumOff val="25000"/>
                  </a:schemeClr>
                </a:solidFill>
              </a:rPr>
              <a:t>Prolonged recovery</a:t>
            </a:r>
          </a:p>
          <a:p>
            <a:r>
              <a:rPr lang="en-US" sz="3600" b="1" dirty="0">
                <a:solidFill>
                  <a:schemeClr val="tx1">
                    <a:lumMod val="75000"/>
                    <a:lumOff val="25000"/>
                  </a:schemeClr>
                </a:solidFill>
              </a:rPr>
              <a:t>Morbidity and mortality increases</a:t>
            </a:r>
          </a:p>
          <a:p>
            <a:r>
              <a:rPr lang="en-US" sz="3600" b="1" dirty="0">
                <a:solidFill>
                  <a:schemeClr val="tx1">
                    <a:lumMod val="75000"/>
                    <a:lumOff val="25000"/>
                  </a:schemeClr>
                </a:solidFill>
              </a:rPr>
              <a:t>Co-morbidities increase</a:t>
            </a:r>
          </a:p>
          <a:p>
            <a:endParaRPr lang="en-US" sz="3600" dirty="0"/>
          </a:p>
        </p:txBody>
      </p:sp>
      <p:pic>
        <p:nvPicPr>
          <p:cNvPr id="4" name="Picture 8" descr="Older Farmer Tractor Weights"/>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04800" y="4085416"/>
            <a:ext cx="3429000" cy="25908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ay conveyer"/>
          <p:cNvPicPr>
            <a:picLocks noChangeAspect="1" noChangeArrowheads="1"/>
          </p:cNvPicPr>
          <p:nvPr/>
        </p:nvPicPr>
        <p:blipFill>
          <a:blip r:embed="rId4" cstate="print">
            <a:lum bright="-6000" contrast="-12000"/>
            <a:extLst>
              <a:ext uri="{28A0092B-C50C-407E-A947-70E740481C1C}">
                <a14:useLocalDpi xmlns:a14="http://schemas.microsoft.com/office/drawing/2010/main" val="0"/>
              </a:ext>
            </a:extLst>
          </a:blip>
          <a:srcRect l="3880" t="5553" r="4932" b="5611"/>
          <a:stretch>
            <a:fillRect/>
          </a:stretch>
        </p:blipFill>
        <p:spPr bwMode="auto">
          <a:xfrm>
            <a:off x="4191000" y="3776647"/>
            <a:ext cx="3407319" cy="231935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78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2582" y="304800"/>
            <a:ext cx="7805737" cy="1216025"/>
          </a:xfrm>
        </p:spPr>
        <p:txBody>
          <a:bodyPr/>
          <a:lstStyle/>
          <a:p>
            <a:pPr eaLnBrk="1" hangingPunct="1"/>
            <a:r>
              <a:rPr lang="en-US" b="1" dirty="0" smtClean="0"/>
              <a:t>Older Farmers at risk </a:t>
            </a:r>
          </a:p>
        </p:txBody>
      </p:sp>
      <p:sp>
        <p:nvSpPr>
          <p:cNvPr id="12291" name="Rectangle 3"/>
          <p:cNvSpPr>
            <a:spLocks noGrp="1" noChangeArrowheads="1"/>
          </p:cNvSpPr>
          <p:nvPr>
            <p:ph type="body" sz="half" idx="2"/>
          </p:nvPr>
        </p:nvSpPr>
        <p:spPr>
          <a:xfrm>
            <a:off x="4495800" y="1828800"/>
            <a:ext cx="4114800" cy="4191000"/>
          </a:xfrm>
        </p:spPr>
        <p:txBody>
          <a:bodyPr>
            <a:noAutofit/>
          </a:bodyPr>
          <a:lstStyle/>
          <a:p>
            <a:pPr eaLnBrk="1" hangingPunct="1"/>
            <a:r>
              <a:rPr lang="en-US" sz="3200" b="1" dirty="0" smtClean="0">
                <a:solidFill>
                  <a:schemeClr val="tx1">
                    <a:lumMod val="95000"/>
                    <a:lumOff val="5000"/>
                  </a:schemeClr>
                </a:solidFill>
              </a:rPr>
              <a:t>Slowing reflexes</a:t>
            </a:r>
          </a:p>
          <a:p>
            <a:pPr eaLnBrk="1" hangingPunct="1"/>
            <a:r>
              <a:rPr lang="en-US" sz="3200" b="1" dirty="0" smtClean="0">
                <a:solidFill>
                  <a:schemeClr val="tx1">
                    <a:lumMod val="95000"/>
                    <a:lumOff val="5000"/>
                  </a:schemeClr>
                </a:solidFill>
              </a:rPr>
              <a:t>Physical wasting</a:t>
            </a:r>
          </a:p>
          <a:p>
            <a:pPr eaLnBrk="1" hangingPunct="1"/>
            <a:r>
              <a:rPr lang="en-US" sz="3200" b="1" dirty="0" smtClean="0">
                <a:solidFill>
                  <a:schemeClr val="tx1">
                    <a:lumMod val="95000"/>
                    <a:lumOff val="5000"/>
                  </a:schemeClr>
                </a:solidFill>
              </a:rPr>
              <a:t>Arthritis</a:t>
            </a:r>
          </a:p>
          <a:p>
            <a:pPr eaLnBrk="1" hangingPunct="1"/>
            <a:r>
              <a:rPr lang="en-US" sz="3200" b="1" dirty="0" smtClean="0">
                <a:solidFill>
                  <a:schemeClr val="tx1">
                    <a:lumMod val="95000"/>
                    <a:lumOff val="5000"/>
                  </a:schemeClr>
                </a:solidFill>
              </a:rPr>
              <a:t>Accelerated hearing loss</a:t>
            </a:r>
          </a:p>
          <a:p>
            <a:pPr eaLnBrk="1" hangingPunct="1"/>
            <a:r>
              <a:rPr lang="en-US" sz="3200" b="1" dirty="0" smtClean="0">
                <a:solidFill>
                  <a:schemeClr val="tx1">
                    <a:lumMod val="95000"/>
                    <a:lumOff val="5000"/>
                  </a:schemeClr>
                </a:solidFill>
              </a:rPr>
              <a:t>Cataracts</a:t>
            </a:r>
          </a:p>
          <a:p>
            <a:pPr eaLnBrk="1" hangingPunct="1"/>
            <a:r>
              <a:rPr lang="en-US" sz="3200" b="1" dirty="0" smtClean="0">
                <a:solidFill>
                  <a:schemeClr val="tx1">
                    <a:lumMod val="95000"/>
                    <a:lumOff val="5000"/>
                  </a:schemeClr>
                </a:solidFill>
              </a:rPr>
              <a:t>Skin cancer</a:t>
            </a:r>
          </a:p>
        </p:txBody>
      </p:sp>
      <p:pic>
        <p:nvPicPr>
          <p:cNvPr id="12292" name="Picture 6"/>
          <p:cNvPicPr>
            <a:picLocks noChangeAspect="1"/>
          </p:cNvPicPr>
          <p:nvPr/>
        </p:nvPicPr>
        <p:blipFill>
          <a:blip r:embed="rId3" cstate="print">
            <a:extLst>
              <a:ext uri="{28A0092B-C50C-407E-A947-70E740481C1C}">
                <a14:useLocalDpi xmlns:a14="http://schemas.microsoft.com/office/drawing/2010/main" val="0"/>
              </a:ext>
            </a:extLst>
          </a:blip>
          <a:srcRect l="12920" t="13283" b="21487"/>
          <a:stretch>
            <a:fillRect/>
          </a:stretch>
        </p:blipFill>
        <p:spPr bwMode="auto">
          <a:xfrm>
            <a:off x="457200" y="1828800"/>
            <a:ext cx="215951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lipArt Placeholder 6" descr="Older farmer with chainsaw.jpg"/>
          <p:cNvPicPr>
            <a:picLocks noGrp="1" noChangeAspect="1"/>
          </p:cNvPicPr>
          <p:nvPr>
            <p:ph type="clipArt" sz="half" idx="1"/>
          </p:nvPr>
        </p:nvPicPr>
        <p:blipFill>
          <a:blip r:embed="rId4" cstate="print"/>
          <a:srcRect l="9220" t="30570" r="6808" b="14716"/>
          <a:stretch>
            <a:fillRect/>
          </a:stretch>
        </p:blipFill>
        <p:spPr>
          <a:xfrm>
            <a:off x="1295400" y="3505201"/>
            <a:ext cx="2416913" cy="2362200"/>
          </a:xfrm>
          <a:prstGeom prst="ellipse">
            <a:avLst/>
          </a:prstGeom>
        </p:spPr>
      </p:pic>
      <p:pic>
        <p:nvPicPr>
          <p:cNvPr id="6"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04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fontScale="90000"/>
          </a:bodyPr>
          <a:lstStyle/>
          <a:p>
            <a:r>
              <a:rPr lang="en-US" b="1" dirty="0" smtClean="0"/>
              <a:t>Leading Health Conditions</a:t>
            </a:r>
            <a:br>
              <a:rPr lang="en-US" b="1" dirty="0" smtClean="0"/>
            </a:br>
            <a:r>
              <a:rPr lang="en-US" b="1" dirty="0" smtClean="0"/>
              <a:t>Reported by Older Farmers</a:t>
            </a: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3998447808"/>
              </p:ext>
            </p:extLst>
          </p:nvPr>
        </p:nvGraphicFramePr>
        <p:xfrm>
          <a:off x="1159094" y="2057400"/>
          <a:ext cx="6934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7260" y="6382011"/>
            <a:ext cx="4298934" cy="307777"/>
          </a:xfrm>
          <a:prstGeom prst="rect">
            <a:avLst/>
          </a:prstGeom>
          <a:solidFill>
            <a:schemeClr val="bg1">
              <a:lumMod val="95000"/>
            </a:schemeClr>
          </a:solidFill>
        </p:spPr>
        <p:txBody>
          <a:bodyPr wrap="none" rtlCol="0">
            <a:spAutoFit/>
          </a:bodyPr>
          <a:lstStyle/>
          <a:p>
            <a:r>
              <a:rPr lang="en-US" sz="1400" dirty="0" smtClean="0"/>
              <a:t>Study:  Sustained Work Indicators of Older Farmers</a:t>
            </a:r>
            <a:endParaRPr lang="en-US" sz="1400" dirty="0"/>
          </a:p>
        </p:txBody>
      </p:sp>
      <p:pic>
        <p:nvPicPr>
          <p:cNvPr id="7"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94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056" y="838200"/>
            <a:ext cx="4724400" cy="2209800"/>
          </a:xfrm>
        </p:spPr>
        <p:txBody>
          <a:bodyPr>
            <a:normAutofit fontScale="92500" lnSpcReduction="20000"/>
          </a:bodyPr>
          <a:lstStyle/>
          <a:p>
            <a:pPr marL="285750" lvl="0" indent="-285750">
              <a:buFont typeface="Wingdings" pitchFamily="2" charset="2"/>
              <a:buChar char="§"/>
            </a:pPr>
            <a:r>
              <a:rPr lang="en-US" sz="3500" b="1" dirty="0">
                <a:solidFill>
                  <a:schemeClr val="tx1">
                    <a:lumMod val="95000"/>
                    <a:lumOff val="5000"/>
                  </a:schemeClr>
                </a:solidFill>
              </a:rPr>
              <a:t>78% of aging farmers reported taking prescription medications on a daily </a:t>
            </a:r>
            <a:r>
              <a:rPr lang="en-US" sz="3500" b="1" dirty="0" smtClean="0">
                <a:solidFill>
                  <a:schemeClr val="tx1">
                    <a:lumMod val="95000"/>
                    <a:lumOff val="5000"/>
                  </a:schemeClr>
                </a:solidFill>
              </a:rPr>
              <a:t>basis</a:t>
            </a:r>
            <a:endParaRPr lang="en-US" sz="3500" b="1" dirty="0">
              <a:solidFill>
                <a:schemeClr val="tx1">
                  <a:lumMod val="95000"/>
                  <a:lumOff val="5000"/>
                </a:schemeClr>
              </a:solidFill>
            </a:endParaRPr>
          </a:p>
          <a:p>
            <a:pPr marL="0" indent="0">
              <a:buNone/>
            </a:pPr>
            <a:endParaRPr lang="en-US" dirty="0"/>
          </a:p>
        </p:txBody>
      </p:sp>
      <p:pic>
        <p:nvPicPr>
          <p:cNvPr id="6" name="Picture 7" descr="MPj03867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1634" flipH="1" flipV="1">
            <a:off x="5913192" y="3726839"/>
            <a:ext cx="2259013" cy="16113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260" y="6382011"/>
            <a:ext cx="4298934" cy="307777"/>
          </a:xfrm>
          <a:prstGeom prst="rect">
            <a:avLst/>
          </a:prstGeom>
          <a:solidFill>
            <a:schemeClr val="bg1">
              <a:lumMod val="95000"/>
            </a:schemeClr>
          </a:solidFill>
        </p:spPr>
        <p:txBody>
          <a:bodyPr wrap="none" rtlCol="0">
            <a:spAutoFit/>
          </a:bodyPr>
          <a:lstStyle/>
          <a:p>
            <a:r>
              <a:rPr lang="en-US" sz="1400" dirty="0" smtClean="0"/>
              <a:t>Study:  Sustained Work Indicators of Older Farmers</a:t>
            </a:r>
            <a:endParaRPr lang="en-US" sz="1400" dirty="0"/>
          </a:p>
        </p:txBody>
      </p:sp>
      <p:pic>
        <p:nvPicPr>
          <p:cNvPr id="8" name="Picture 4" descr="C:\Users\dtclau2\AppData\Local\Microsoft\Windows\Temporary Internet Files\Content.IE5\0NYEUOCK\MP900402126[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067"/>
          <a:stretch/>
        </p:blipFill>
        <p:spPr bwMode="auto">
          <a:xfrm>
            <a:off x="609600" y="1066800"/>
            <a:ext cx="3250974" cy="14934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62000" y="3810000"/>
            <a:ext cx="55626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285750" indent="-285750">
              <a:buFont typeface="Wingdings" pitchFamily="2" charset="2"/>
              <a:buChar char="§"/>
            </a:pPr>
            <a:r>
              <a:rPr lang="en-US" sz="3200" b="1" dirty="0" smtClean="0">
                <a:solidFill>
                  <a:schemeClr val="tx1">
                    <a:lumMod val="95000"/>
                    <a:lumOff val="5000"/>
                  </a:schemeClr>
                </a:solidFill>
              </a:rPr>
              <a:t>Nearly a third (31%) were not current on tetanus immunization or did not know if they were</a:t>
            </a:r>
          </a:p>
          <a:p>
            <a:endParaRPr lang="en-US" dirty="0">
              <a:solidFill>
                <a:schemeClr val="tx1">
                  <a:lumMod val="95000"/>
                  <a:lumOff val="5000"/>
                </a:schemeClr>
              </a:solidFill>
            </a:endParaRPr>
          </a:p>
        </p:txBody>
      </p:sp>
      <p:pic>
        <p:nvPicPr>
          <p:cNvPr id="10"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63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p:spPr>
        <p:txBody>
          <a:bodyPr/>
          <a:lstStyle/>
          <a:p>
            <a:r>
              <a:rPr lang="en-US" sz="4400" b="1" dirty="0" smtClean="0"/>
              <a:t>Preventive Health Actions by Older Farmers</a:t>
            </a:r>
            <a:endParaRPr lang="en-US" sz="4400" b="1" dirty="0"/>
          </a:p>
        </p:txBody>
      </p:sp>
      <p:graphicFrame>
        <p:nvGraphicFramePr>
          <p:cNvPr id="3" name="Chart 2"/>
          <p:cNvGraphicFramePr/>
          <p:nvPr>
            <p:extLst>
              <p:ext uri="{D42A27DB-BD31-4B8C-83A1-F6EECF244321}">
                <p14:modId xmlns:p14="http://schemas.microsoft.com/office/powerpoint/2010/main" val="3419910294"/>
              </p:ext>
            </p:extLst>
          </p:nvPr>
        </p:nvGraphicFramePr>
        <p:xfrm>
          <a:off x="849165" y="1752600"/>
          <a:ext cx="7620000" cy="434562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27260" y="6382011"/>
            <a:ext cx="4298934" cy="307777"/>
          </a:xfrm>
          <a:prstGeom prst="rect">
            <a:avLst/>
          </a:prstGeom>
          <a:solidFill>
            <a:schemeClr val="bg1">
              <a:lumMod val="95000"/>
            </a:schemeClr>
          </a:solidFill>
        </p:spPr>
        <p:txBody>
          <a:bodyPr wrap="none" rtlCol="0">
            <a:spAutoFit/>
          </a:bodyPr>
          <a:lstStyle/>
          <a:p>
            <a:r>
              <a:rPr lang="en-US" sz="1400" dirty="0" smtClean="0"/>
              <a:t>Study:  Sustained Work Indicators of Older Farmers</a:t>
            </a:r>
            <a:endParaRPr lang="en-US" sz="1400" dirty="0"/>
          </a:p>
        </p:txBody>
      </p:sp>
      <p:pic>
        <p:nvPicPr>
          <p:cNvPr id="5"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6298480"/>
            <a:ext cx="631530" cy="41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09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81000"/>
            <a:ext cx="8229600" cy="990600"/>
          </a:xfrm>
        </p:spPr>
        <p:txBody>
          <a:bodyPr/>
          <a:lstStyle/>
          <a:p>
            <a:r>
              <a:rPr lang="en-US" b="1" dirty="0" smtClean="0"/>
              <a:t>Farmers and Depression</a:t>
            </a:r>
            <a:endParaRPr lang="en-US" b="1" dirty="0"/>
          </a:p>
        </p:txBody>
      </p:sp>
      <p:sp>
        <p:nvSpPr>
          <p:cNvPr id="3" name="Content Placeholder 2"/>
          <p:cNvSpPr>
            <a:spLocks noGrp="1"/>
          </p:cNvSpPr>
          <p:nvPr>
            <p:ph idx="1"/>
          </p:nvPr>
        </p:nvSpPr>
        <p:spPr>
          <a:xfrm>
            <a:off x="457200" y="1600201"/>
            <a:ext cx="8229600" cy="1981199"/>
          </a:xfrm>
        </p:spPr>
        <p:txBody>
          <a:bodyPr/>
          <a:lstStyle/>
          <a:p>
            <a:r>
              <a:rPr lang="en-US" b="1" dirty="0" smtClean="0">
                <a:solidFill>
                  <a:schemeClr val="tx1">
                    <a:lumMod val="95000"/>
                    <a:lumOff val="5000"/>
                  </a:schemeClr>
                </a:solidFill>
              </a:rPr>
              <a:t>Farmers </a:t>
            </a:r>
            <a:r>
              <a:rPr lang="en-US" b="1" dirty="0">
                <a:solidFill>
                  <a:schemeClr val="tx1">
                    <a:lumMod val="95000"/>
                    <a:lumOff val="5000"/>
                  </a:schemeClr>
                </a:solidFill>
              </a:rPr>
              <a:t>have one of the highest suicide rates of any occupation</a:t>
            </a:r>
          </a:p>
          <a:p>
            <a:r>
              <a:rPr lang="en-US" b="1" dirty="0">
                <a:solidFill>
                  <a:schemeClr val="tx1">
                    <a:lumMod val="95000"/>
                    <a:lumOff val="5000"/>
                  </a:schemeClr>
                </a:solidFill>
              </a:rPr>
              <a:t>Peaks at oldest ages</a:t>
            </a:r>
          </a:p>
          <a:p>
            <a:r>
              <a:rPr lang="en-US" b="1" dirty="0">
                <a:solidFill>
                  <a:schemeClr val="tx1">
                    <a:lumMod val="95000"/>
                    <a:lumOff val="5000"/>
                  </a:schemeClr>
                </a:solidFill>
              </a:rPr>
              <a:t>Males are at higher risk than females</a:t>
            </a:r>
          </a:p>
          <a:p>
            <a:endParaRPr lang="en-US" dirty="0"/>
          </a:p>
        </p:txBody>
      </p:sp>
      <p:sp>
        <p:nvSpPr>
          <p:cNvPr id="4" name="Rectangle 3"/>
          <p:cNvSpPr/>
          <p:nvPr/>
        </p:nvSpPr>
        <p:spPr>
          <a:xfrm>
            <a:off x="276939" y="3505199"/>
            <a:ext cx="6504861" cy="646331"/>
          </a:xfrm>
          <a:prstGeom prst="rect">
            <a:avLst/>
          </a:prstGeom>
        </p:spPr>
        <p:txBody>
          <a:bodyPr wrap="square">
            <a:spAutoFit/>
          </a:bodyPr>
          <a:lstStyle/>
          <a:p>
            <a:pPr marL="114300" indent="0">
              <a:buNone/>
            </a:pPr>
            <a:r>
              <a:rPr lang="en-US" sz="1200" dirty="0" smtClean="0">
                <a:latin typeface="+mj-lt"/>
              </a:rPr>
              <a:t>Browning, S.R., </a:t>
            </a:r>
            <a:r>
              <a:rPr lang="en-US" sz="1200" dirty="0" err="1" smtClean="0">
                <a:latin typeface="+mj-lt"/>
              </a:rPr>
              <a:t>Westneat</a:t>
            </a:r>
            <a:r>
              <a:rPr lang="en-US" sz="1200" dirty="0" smtClean="0">
                <a:latin typeface="+mj-lt"/>
              </a:rPr>
              <a:t>, S.C., &amp; McKnight, R.H. (2008). Suicides among farmers in three southeastern states, 1990‐1998. </a:t>
            </a:r>
            <a:r>
              <a:rPr lang="en-US" sz="1200" i="1" dirty="0" smtClean="0">
                <a:latin typeface="+mj-lt"/>
              </a:rPr>
              <a:t>Journal of Agricultural Safety and Health</a:t>
            </a:r>
            <a:r>
              <a:rPr lang="en-US" sz="1200" dirty="0" smtClean="0">
                <a:latin typeface="+mj-lt"/>
              </a:rPr>
              <a:t>, 14(4): 461-472.</a:t>
            </a:r>
            <a:endParaRPr lang="en-US" sz="1200" dirty="0">
              <a:latin typeface="+mj-lt"/>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tclau2\Desktop\Documents\Pictures\ATV Study\P10100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79" y="4248150"/>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tclau2\Desktop\Documents\Pictures\Pictures\CLAUNCH\Farm For Sa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2299742"/>
            <a:ext cx="1602756" cy="2410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tclau2\Desktop\Documents\Pictures\P10106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9080" y="424815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70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505200" y="533400"/>
            <a:ext cx="4648200" cy="1600200"/>
          </a:xfrm>
        </p:spPr>
        <p:txBody>
          <a:bodyPr/>
          <a:lstStyle/>
          <a:p>
            <a:pPr eaLnBrk="1" hangingPunct="1"/>
            <a:r>
              <a:rPr lang="en-US" b="1" dirty="0" smtClean="0"/>
              <a:t>Meaning of Work</a:t>
            </a:r>
          </a:p>
        </p:txBody>
      </p:sp>
      <p:sp>
        <p:nvSpPr>
          <p:cNvPr id="25603" name="Rectangle 3"/>
          <p:cNvSpPr>
            <a:spLocks noGrp="1" noChangeArrowheads="1"/>
          </p:cNvSpPr>
          <p:nvPr>
            <p:ph type="body" sz="half" idx="1"/>
          </p:nvPr>
        </p:nvSpPr>
        <p:spPr>
          <a:xfrm>
            <a:off x="685800" y="2362200"/>
            <a:ext cx="7696200" cy="3886199"/>
          </a:xfrm>
        </p:spPr>
        <p:txBody>
          <a:bodyPr>
            <a:normAutofit/>
          </a:bodyPr>
          <a:lstStyle/>
          <a:p>
            <a:pPr eaLnBrk="1" hangingPunct="1"/>
            <a:r>
              <a:rPr lang="en-US" sz="2800" b="1" dirty="0" smtClean="0">
                <a:solidFill>
                  <a:schemeClr val="tx1">
                    <a:lumMod val="75000"/>
                    <a:lumOff val="25000"/>
                  </a:schemeClr>
                </a:solidFill>
              </a:rPr>
              <a:t>Defines health </a:t>
            </a:r>
          </a:p>
          <a:p>
            <a:pPr marL="457200" lvl="1" indent="0" eaLnBrk="1" hangingPunct="1">
              <a:spcAft>
                <a:spcPts val="600"/>
              </a:spcAft>
              <a:buNone/>
            </a:pPr>
            <a:r>
              <a:rPr lang="en-US" sz="2400" b="1" dirty="0" smtClean="0">
                <a:solidFill>
                  <a:schemeClr val="tx1">
                    <a:lumMod val="95000"/>
                    <a:lumOff val="5000"/>
                  </a:schemeClr>
                </a:solidFill>
              </a:rPr>
              <a:t>“</a:t>
            </a:r>
            <a:r>
              <a:rPr lang="en-US" sz="2400" b="1" i="1" dirty="0" smtClean="0">
                <a:solidFill>
                  <a:schemeClr val="tx1">
                    <a:lumMod val="95000"/>
                    <a:lumOff val="5000"/>
                  </a:schemeClr>
                </a:solidFill>
              </a:rPr>
              <a:t>I can’t think of a time I wouldn’t be raising cows unless I was dead or disabled</a:t>
            </a:r>
            <a:r>
              <a:rPr lang="en-US" sz="2400" b="1" dirty="0" smtClean="0">
                <a:solidFill>
                  <a:schemeClr val="tx1">
                    <a:lumMod val="95000"/>
                    <a:lumOff val="5000"/>
                  </a:schemeClr>
                </a:solidFill>
              </a:rPr>
              <a:t>.”</a:t>
            </a:r>
          </a:p>
          <a:p>
            <a:pPr marL="457200" lvl="1" indent="0" eaLnBrk="1" hangingPunct="1">
              <a:buNone/>
            </a:pPr>
            <a:r>
              <a:rPr lang="en-US" sz="2400" b="1" dirty="0" smtClean="0">
                <a:solidFill>
                  <a:schemeClr val="tx1">
                    <a:lumMod val="95000"/>
                    <a:lumOff val="5000"/>
                  </a:schemeClr>
                </a:solidFill>
              </a:rPr>
              <a:t>“</a:t>
            </a:r>
            <a:r>
              <a:rPr lang="en-US" sz="2400" b="1" i="1" dirty="0" smtClean="0">
                <a:solidFill>
                  <a:schemeClr val="tx1">
                    <a:lumMod val="95000"/>
                    <a:lumOff val="5000"/>
                  </a:schemeClr>
                </a:solidFill>
              </a:rPr>
              <a:t>As long as I can climb onto a tractor I will. If you stop, you set still and die</a:t>
            </a:r>
            <a:r>
              <a:rPr lang="en-US" sz="2400" b="1" dirty="0" smtClean="0">
                <a:solidFill>
                  <a:schemeClr val="tx1">
                    <a:lumMod val="95000"/>
                    <a:lumOff val="5000"/>
                  </a:schemeClr>
                </a:solidFill>
              </a:rPr>
              <a:t>.”</a:t>
            </a:r>
          </a:p>
          <a:p>
            <a:pPr marL="411480" lvl="1" indent="0" eaLnBrk="1" hangingPunct="1">
              <a:buNone/>
            </a:pPr>
            <a:endParaRPr lang="en-US" sz="1100" b="1" dirty="0" smtClean="0"/>
          </a:p>
          <a:p>
            <a:r>
              <a:rPr lang="en-US" sz="2800" b="1" dirty="0" smtClean="0">
                <a:solidFill>
                  <a:schemeClr val="tx1">
                    <a:lumMod val="75000"/>
                    <a:lumOff val="25000"/>
                  </a:schemeClr>
                </a:solidFill>
              </a:rPr>
              <a:t>Defines self</a:t>
            </a:r>
          </a:p>
          <a:p>
            <a:pPr marL="457200" lvl="1" indent="0">
              <a:buNone/>
            </a:pPr>
            <a:r>
              <a:rPr lang="en-US" sz="2400" b="1" dirty="0" smtClean="0">
                <a:solidFill>
                  <a:schemeClr val="tx1">
                    <a:lumMod val="95000"/>
                    <a:lumOff val="5000"/>
                  </a:schemeClr>
                </a:solidFill>
              </a:rPr>
              <a:t>“</a:t>
            </a:r>
            <a:r>
              <a:rPr lang="en-US" sz="2400" b="1" i="1" dirty="0" smtClean="0">
                <a:solidFill>
                  <a:schemeClr val="tx1">
                    <a:lumMod val="95000"/>
                    <a:lumOff val="5000"/>
                  </a:schemeClr>
                </a:solidFill>
              </a:rPr>
              <a:t>Farming is a habit, a way of life. We don’t know anything else to do</a:t>
            </a:r>
            <a:r>
              <a:rPr lang="en-US" sz="2400" b="1" dirty="0" smtClean="0">
                <a:solidFill>
                  <a:schemeClr val="tx1">
                    <a:lumMod val="95000"/>
                    <a:lumOff val="5000"/>
                  </a:schemeClr>
                </a:solidFill>
              </a:rPr>
              <a:t>.”</a:t>
            </a:r>
          </a:p>
        </p:txBody>
      </p:sp>
      <p:pic>
        <p:nvPicPr>
          <p:cNvPr id="25604" name="Picture 4" descr="Older Farmer on tractor"/>
          <p:cNvPicPr>
            <a:picLocks noGrp="1" noChangeAspect="1" noChangeArrowheads="1"/>
          </p:cNvPicPr>
          <p:nvPr>
            <p:ph sz="half" idx="2"/>
          </p:nvPr>
        </p:nvPicPr>
        <p:blipFill>
          <a:blip r:embed="rId3">
            <a:lum bright="18000"/>
            <a:extLst>
              <a:ext uri="{28A0092B-C50C-407E-A947-70E740481C1C}">
                <a14:useLocalDpi xmlns:a14="http://schemas.microsoft.com/office/drawing/2010/main" val="0"/>
              </a:ext>
            </a:extLst>
          </a:blip>
          <a:srcRect/>
          <a:stretch>
            <a:fillRect/>
          </a:stretch>
        </p:blipFill>
        <p:spPr>
          <a:xfrm>
            <a:off x="533400" y="304800"/>
            <a:ext cx="2667000" cy="1912938"/>
          </a:xfrm>
          <a:prstGeom prst="rect">
            <a:avLst/>
          </a:prstGeom>
          <a:ln>
            <a:noFill/>
          </a:ln>
          <a:effectLst>
            <a:softEdge rad="127000"/>
          </a:effectLst>
        </p:spPr>
      </p:pic>
      <p:pic>
        <p:nvPicPr>
          <p:cNvPr id="7"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40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Disclosure</a:t>
            </a:r>
            <a:endParaRPr lang="en-US" dirty="0"/>
          </a:p>
        </p:txBody>
      </p:sp>
      <p:sp>
        <p:nvSpPr>
          <p:cNvPr id="3" name="Content Placeholder 2"/>
          <p:cNvSpPr>
            <a:spLocks noGrp="1"/>
          </p:cNvSpPr>
          <p:nvPr>
            <p:ph idx="1"/>
          </p:nvPr>
        </p:nvSpPr>
        <p:spPr/>
        <p:txBody>
          <a:bodyPr/>
          <a:lstStyle/>
          <a:p>
            <a:r>
              <a:rPr lang="en-US" dirty="0" smtClean="0"/>
              <a:t>I have no financial disclosures to make. </a:t>
            </a:r>
            <a:endParaRPr lang="en-US" dirty="0"/>
          </a:p>
        </p:txBody>
      </p:sp>
    </p:spTree>
    <p:extLst>
      <p:ext uri="{BB962C8B-B14F-4D97-AF65-F5344CB8AC3E}">
        <p14:creationId xmlns:p14="http://schemas.microsoft.com/office/powerpoint/2010/main" val="242837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1219200" y="1752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atin typeface="Arial" pitchFamily="34" charset="0"/>
            </a:endParaRPr>
          </a:p>
        </p:txBody>
      </p:sp>
      <p:graphicFrame>
        <p:nvGraphicFramePr>
          <p:cNvPr id="72910" name="Group 206"/>
          <p:cNvGraphicFramePr>
            <a:graphicFrameLocks noGrp="1"/>
          </p:cNvGraphicFramePr>
          <p:nvPr>
            <p:extLst>
              <p:ext uri="{D42A27DB-BD31-4B8C-83A1-F6EECF244321}">
                <p14:modId xmlns:p14="http://schemas.microsoft.com/office/powerpoint/2010/main" val="2057141661"/>
              </p:ext>
            </p:extLst>
          </p:nvPr>
        </p:nvGraphicFramePr>
        <p:xfrm>
          <a:off x="609600" y="1600200"/>
          <a:ext cx="7924800" cy="3939720"/>
        </p:xfrm>
        <a:graphic>
          <a:graphicData uri="http://schemas.openxmlformats.org/drawingml/2006/table">
            <a:tbl>
              <a:tblPr>
                <a:tableStyleId>{69CF1AB2-1976-4502-BF36-3FF5EA218861}</a:tableStyleId>
              </a:tblPr>
              <a:tblGrid>
                <a:gridCol w="3355546"/>
                <a:gridCol w="1213708"/>
                <a:gridCol w="1070919"/>
                <a:gridCol w="1070919"/>
                <a:gridCol w="1213708"/>
              </a:tblGrid>
              <a:tr h="9448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How would you best define good health?</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smtClean="0">
                        <a:ln>
                          <a:noFill/>
                        </a:ln>
                        <a:solidFill>
                          <a:schemeClr val="tx1"/>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Under 65</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N=749</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65 - 69</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N=267</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70+</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N=407</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Total Sample</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N=1,423</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r>
              <a:tr h="57851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Absence of pain</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14.5</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15.3</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10.9</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13.7</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r>
              <a:tr h="57675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u="none" strike="noStrike" cap="none" normalizeH="0" baseline="0" dirty="0" smtClean="0">
                          <a:ln>
                            <a:noFill/>
                          </a:ln>
                          <a:effectLst/>
                        </a:rPr>
                        <a:t>Ability to work</a:t>
                      </a:r>
                      <a:endPar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u="none" strike="noStrike" cap="none" normalizeH="0" baseline="0" dirty="0" smtClean="0">
                          <a:ln>
                            <a:noFill/>
                          </a:ln>
                          <a:effectLst/>
                        </a:rPr>
                        <a:t>39.1</a:t>
                      </a:r>
                      <a:endPar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u="none" strike="noStrike" cap="none" normalizeH="0" baseline="0" dirty="0" smtClean="0">
                          <a:ln>
                            <a:noFill/>
                          </a:ln>
                          <a:effectLst/>
                        </a:rPr>
                        <a:t>40.0</a:t>
                      </a:r>
                      <a:endPar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u="none" strike="noStrike" cap="none" normalizeH="0" baseline="0" dirty="0" smtClean="0">
                          <a:ln>
                            <a:noFill/>
                          </a:ln>
                          <a:effectLst/>
                        </a:rPr>
                        <a:t>41.8</a:t>
                      </a:r>
                      <a:endPar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u="none" strike="noStrike" cap="none" normalizeH="0" baseline="0" dirty="0" smtClean="0">
                          <a:ln>
                            <a:noFill/>
                          </a:ln>
                          <a:effectLst/>
                        </a:rPr>
                        <a:t>40.0</a:t>
                      </a:r>
                      <a:endParaRPr kumimoji="0" lang="en-US" sz="2400" b="1" i="0" u="none" strike="noStrike" cap="none" normalizeH="0" baseline="0" dirty="0" smtClean="0">
                        <a:ln>
                          <a:noFill/>
                        </a:ln>
                        <a:solidFill>
                          <a:schemeClr val="accent2"/>
                        </a:solidFill>
                        <a:effectLst/>
                        <a:latin typeface="Verdana" pitchFamily="34" charset="0"/>
                        <a:ea typeface="Times New Roman" pitchFamily="18" charset="0"/>
                        <a:cs typeface="Arial" charset="0"/>
                      </a:endParaRPr>
                    </a:p>
                  </a:txBody>
                  <a:tcPr horzOverflow="overflow"/>
                </a:tc>
              </a:tr>
              <a:tr h="57675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Absence of major disease</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25.4</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smtClean="0">
                          <a:ln>
                            <a:noFill/>
                          </a:ln>
                          <a:effectLst/>
                        </a:rPr>
                        <a:t>25.5</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smtClean="0">
                          <a:ln>
                            <a:noFill/>
                          </a:ln>
                          <a:effectLst/>
                        </a:rPr>
                        <a:t>23.4</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smtClean="0">
                          <a:ln>
                            <a:noFill/>
                          </a:ln>
                          <a:effectLst/>
                        </a:rPr>
                        <a:t>24.9</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tc>
              </a:tr>
              <a:tr h="68610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Not having to take medications</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17.0</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16.5</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18.1</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17.2</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r>
              <a:tr h="57675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Some other definition</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3.9</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2.8</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5.9</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4.2</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r>
            </a:tbl>
          </a:graphicData>
        </a:graphic>
      </p:graphicFrame>
      <p:sp>
        <p:nvSpPr>
          <p:cNvPr id="7" name="Title 1"/>
          <p:cNvSpPr txBox="1">
            <a:spLocks/>
          </p:cNvSpPr>
          <p:nvPr/>
        </p:nvSpPr>
        <p:spPr>
          <a:xfrm>
            <a:off x="457200" y="457200"/>
            <a:ext cx="8229600" cy="85782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b="1" dirty="0" smtClean="0"/>
              <a:t>Perspectives on Health Status</a:t>
            </a:r>
            <a:endParaRPr lang="en-US" sz="4400" b="1" dirty="0"/>
          </a:p>
        </p:txBody>
      </p:sp>
      <p:sp>
        <p:nvSpPr>
          <p:cNvPr id="8" name="TextBox 7"/>
          <p:cNvSpPr txBox="1"/>
          <p:nvPr/>
        </p:nvSpPr>
        <p:spPr>
          <a:xfrm>
            <a:off x="447964" y="6172200"/>
            <a:ext cx="7315200" cy="523220"/>
          </a:xfrm>
          <a:prstGeom prst="rect">
            <a:avLst/>
          </a:prstGeom>
          <a:solidFill>
            <a:schemeClr val="bg1">
              <a:lumMod val="95000"/>
            </a:schemeClr>
          </a:solidFill>
        </p:spPr>
        <p:txBody>
          <a:bodyPr wrap="square" rtlCol="0">
            <a:spAutoFit/>
          </a:bodyPr>
          <a:lstStyle/>
          <a:p>
            <a:r>
              <a:rPr lang="en-US" sz="1400" dirty="0">
                <a:latin typeface="+mj-lt"/>
              </a:rPr>
              <a:t>Reed. D.B., </a:t>
            </a:r>
            <a:r>
              <a:rPr lang="en-US" sz="1400" dirty="0" err="1">
                <a:latin typeface="+mj-lt"/>
              </a:rPr>
              <a:t>Rayens</a:t>
            </a:r>
            <a:r>
              <a:rPr lang="en-US" sz="1400" dirty="0">
                <a:latin typeface="+mj-lt"/>
              </a:rPr>
              <a:t>, M.K., Conley, C., </a:t>
            </a:r>
            <a:r>
              <a:rPr lang="en-US" sz="1400" dirty="0" err="1">
                <a:latin typeface="+mj-lt"/>
              </a:rPr>
              <a:t>Westneat,S</a:t>
            </a:r>
            <a:r>
              <a:rPr lang="en-US" sz="1400" dirty="0">
                <a:latin typeface="+mj-lt"/>
              </a:rPr>
              <a:t>., Adkins, S.M.  (2012) Farm elders define health as the ability to work.  </a:t>
            </a:r>
            <a:r>
              <a:rPr lang="en-US" sz="1400" i="1" dirty="0">
                <a:latin typeface="+mj-lt"/>
              </a:rPr>
              <a:t>Workplace Health and Safety </a:t>
            </a:r>
            <a:r>
              <a:rPr lang="en-US" sz="1400" i="1" dirty="0" smtClean="0">
                <a:latin typeface="+mj-lt"/>
              </a:rPr>
              <a:t>, </a:t>
            </a:r>
            <a:r>
              <a:rPr lang="en-US" sz="1400" dirty="0" smtClean="0">
                <a:latin typeface="+mj-lt"/>
              </a:rPr>
              <a:t>60(8), </a:t>
            </a:r>
            <a:r>
              <a:rPr lang="en-US" sz="1400" dirty="0">
                <a:latin typeface="+mj-lt"/>
              </a:rPr>
              <a:t>345-351. </a:t>
            </a:r>
          </a:p>
        </p:txBody>
      </p:sp>
      <p:pic>
        <p:nvPicPr>
          <p:cNvPr id="6"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207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t>Injuries and Aging</a:t>
            </a:r>
            <a:endParaRPr lang="en-US" b="1" dirty="0"/>
          </a:p>
        </p:txBody>
      </p:sp>
      <p:sp>
        <p:nvSpPr>
          <p:cNvPr id="3" name="Content Placeholder 2"/>
          <p:cNvSpPr>
            <a:spLocks noGrp="1"/>
          </p:cNvSpPr>
          <p:nvPr>
            <p:ph idx="1"/>
          </p:nvPr>
        </p:nvSpPr>
        <p:spPr>
          <a:xfrm>
            <a:off x="152400" y="1295400"/>
            <a:ext cx="8839200" cy="4038600"/>
          </a:xfrm>
        </p:spPr>
        <p:txBody>
          <a:bodyPr>
            <a:normAutofit lnSpcReduction="10000"/>
          </a:bodyPr>
          <a:lstStyle/>
          <a:p>
            <a:pPr lvl="0"/>
            <a:r>
              <a:rPr lang="en-US" sz="3200" b="1" dirty="0" smtClean="0">
                <a:solidFill>
                  <a:schemeClr val="tx1">
                    <a:lumMod val="75000"/>
                    <a:lumOff val="25000"/>
                  </a:schemeClr>
                </a:solidFill>
              </a:rPr>
              <a:t>Injury </a:t>
            </a:r>
            <a:r>
              <a:rPr lang="en-US" sz="3200" b="1" dirty="0">
                <a:solidFill>
                  <a:schemeClr val="tx1">
                    <a:lumMod val="75000"/>
                    <a:lumOff val="25000"/>
                  </a:schemeClr>
                </a:solidFill>
              </a:rPr>
              <a:t>rate of farmers 3 times higher than other </a:t>
            </a:r>
            <a:r>
              <a:rPr lang="en-US" sz="3200" b="1" dirty="0" smtClean="0">
                <a:solidFill>
                  <a:schemeClr val="tx1">
                    <a:lumMod val="75000"/>
                    <a:lumOff val="25000"/>
                  </a:schemeClr>
                </a:solidFill>
              </a:rPr>
              <a:t>occupations</a:t>
            </a:r>
          </a:p>
          <a:p>
            <a:pPr lvl="0"/>
            <a:r>
              <a:rPr lang="en-US" sz="3200" b="1" dirty="0" smtClean="0">
                <a:solidFill>
                  <a:schemeClr val="tx1">
                    <a:lumMod val="75000"/>
                    <a:lumOff val="25000"/>
                  </a:schemeClr>
                </a:solidFill>
              </a:rPr>
              <a:t>Older farmers have less non-fatal injuries than younger </a:t>
            </a:r>
            <a:endParaRPr lang="en-US" sz="3200" b="1" dirty="0">
              <a:solidFill>
                <a:schemeClr val="tx1">
                  <a:lumMod val="75000"/>
                  <a:lumOff val="25000"/>
                </a:schemeClr>
              </a:solidFill>
            </a:endParaRPr>
          </a:p>
          <a:p>
            <a:r>
              <a:rPr lang="en-US" sz="3200" b="1" dirty="0" smtClean="0">
                <a:solidFill>
                  <a:schemeClr val="tx1">
                    <a:lumMod val="75000"/>
                    <a:lumOff val="25000"/>
                  </a:schemeClr>
                </a:solidFill>
              </a:rPr>
              <a:t>Fatality </a:t>
            </a:r>
            <a:r>
              <a:rPr lang="en-US" sz="3200" b="1" dirty="0">
                <a:solidFill>
                  <a:schemeClr val="tx1">
                    <a:lumMod val="75000"/>
                    <a:lumOff val="25000"/>
                  </a:schemeClr>
                </a:solidFill>
              </a:rPr>
              <a:t>rate is 2.6 times greater than for younger farmers</a:t>
            </a:r>
          </a:p>
          <a:p>
            <a:r>
              <a:rPr lang="en-US" sz="3200" b="1" dirty="0">
                <a:solidFill>
                  <a:schemeClr val="tx1">
                    <a:lumMod val="75000"/>
                    <a:lumOff val="25000"/>
                  </a:schemeClr>
                </a:solidFill>
                <a:ea typeface="Palatino"/>
                <a:cs typeface="Palatino"/>
              </a:rPr>
              <a:t>Older farmers more likely to require hospitalization with a longer length of stay</a:t>
            </a:r>
            <a:endParaRPr lang="en-US" sz="3200" b="1" dirty="0">
              <a:solidFill>
                <a:schemeClr val="tx1">
                  <a:lumMod val="75000"/>
                  <a:lumOff val="25000"/>
                </a:schemeClr>
              </a:solidFill>
            </a:endParaRPr>
          </a:p>
          <a:p>
            <a:endParaRPr lang="en-US" sz="3600" b="1" dirty="0" smtClean="0"/>
          </a:p>
          <a:p>
            <a:endParaRPr lang="en-US" dirty="0" smtClean="0"/>
          </a:p>
          <a:p>
            <a:endParaRPr lang="en-US" dirty="0"/>
          </a:p>
        </p:txBody>
      </p:sp>
      <p:pic>
        <p:nvPicPr>
          <p:cNvPr id="4"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5486400"/>
            <a:ext cx="7772400" cy="523220"/>
          </a:xfrm>
          <a:prstGeom prst="rect">
            <a:avLst/>
          </a:prstGeom>
        </p:spPr>
        <p:txBody>
          <a:bodyPr wrap="square">
            <a:spAutoFit/>
          </a:bodyPr>
          <a:lstStyle/>
          <a:p>
            <a:r>
              <a:rPr lang="en-US" sz="1400" dirty="0">
                <a:latin typeface="+mj-lt"/>
              </a:rPr>
              <a:t>Myers, J. R., Layne, L. A., &amp; Marsh, S. M. (2009). Injuries and fatalities to US farmers and farm workers 55 years and older. </a:t>
            </a:r>
            <a:r>
              <a:rPr lang="en-US" sz="1400" i="1" dirty="0">
                <a:latin typeface="+mj-lt"/>
              </a:rPr>
              <a:t>American journal of industrial medicine</a:t>
            </a:r>
            <a:r>
              <a:rPr lang="en-US" sz="1400" dirty="0">
                <a:latin typeface="+mj-lt"/>
              </a:rPr>
              <a:t>, </a:t>
            </a:r>
            <a:r>
              <a:rPr lang="en-US" sz="1400" i="1" dirty="0">
                <a:latin typeface="+mj-lt"/>
              </a:rPr>
              <a:t>52</a:t>
            </a:r>
            <a:r>
              <a:rPr lang="en-US" sz="1400" dirty="0">
                <a:latin typeface="+mj-lt"/>
              </a:rPr>
              <a:t>(3), 185-194.</a:t>
            </a:r>
          </a:p>
        </p:txBody>
      </p:sp>
    </p:spTree>
    <p:extLst>
      <p:ext uri="{BB962C8B-B14F-4D97-AF65-F5344CB8AC3E}">
        <p14:creationId xmlns:p14="http://schemas.microsoft.com/office/powerpoint/2010/main" val="1903919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65" y="304800"/>
            <a:ext cx="8229600" cy="1066800"/>
          </a:xfrm>
        </p:spPr>
        <p:txBody>
          <a:bodyPr/>
          <a:lstStyle/>
          <a:p>
            <a:r>
              <a:rPr lang="en-US" b="1" dirty="0" smtClean="0"/>
              <a:t>Assessing Physical Risk</a:t>
            </a:r>
            <a:endParaRPr lang="en-US" b="1" dirty="0"/>
          </a:p>
        </p:txBody>
      </p:sp>
      <p:sp>
        <p:nvSpPr>
          <p:cNvPr id="3" name="Content Placeholder 2"/>
          <p:cNvSpPr>
            <a:spLocks noGrp="1"/>
          </p:cNvSpPr>
          <p:nvPr>
            <p:ph idx="1"/>
          </p:nvPr>
        </p:nvSpPr>
        <p:spPr>
          <a:xfrm>
            <a:off x="430065" y="1752600"/>
            <a:ext cx="8229600" cy="3733800"/>
          </a:xfrm>
        </p:spPr>
        <p:txBody>
          <a:bodyPr>
            <a:normAutofit/>
          </a:bodyPr>
          <a:lstStyle/>
          <a:p>
            <a:r>
              <a:rPr lang="en-US" sz="3200" b="1" dirty="0">
                <a:solidFill>
                  <a:schemeClr val="tx1">
                    <a:lumMod val="75000"/>
                    <a:lumOff val="25000"/>
                  </a:schemeClr>
                </a:solidFill>
              </a:rPr>
              <a:t>Vision/hearing</a:t>
            </a:r>
          </a:p>
          <a:p>
            <a:r>
              <a:rPr lang="en-US" sz="3200" b="1" dirty="0" smtClean="0">
                <a:solidFill>
                  <a:schemeClr val="tx1">
                    <a:lumMod val="75000"/>
                    <a:lumOff val="25000"/>
                  </a:schemeClr>
                </a:solidFill>
              </a:rPr>
              <a:t>Balance</a:t>
            </a:r>
          </a:p>
          <a:p>
            <a:r>
              <a:rPr lang="en-US" sz="3200" b="1" dirty="0" smtClean="0">
                <a:solidFill>
                  <a:schemeClr val="tx1">
                    <a:lumMod val="75000"/>
                    <a:lumOff val="25000"/>
                  </a:schemeClr>
                </a:solidFill>
              </a:rPr>
              <a:t>Reaction time</a:t>
            </a:r>
          </a:p>
          <a:p>
            <a:r>
              <a:rPr lang="en-US" sz="3200" b="1" dirty="0" smtClean="0">
                <a:solidFill>
                  <a:schemeClr val="tx1">
                    <a:lumMod val="75000"/>
                    <a:lumOff val="25000"/>
                  </a:schemeClr>
                </a:solidFill>
              </a:rPr>
              <a:t>Range of motion (neck)</a:t>
            </a:r>
            <a:endParaRPr lang="en-US" sz="3200" b="1" dirty="0">
              <a:solidFill>
                <a:schemeClr val="tx1">
                  <a:lumMod val="75000"/>
                  <a:lumOff val="25000"/>
                </a:schemeClr>
              </a:solidFill>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tclau2\Desktop\Documents\Pictures\Carruth\Carruth Screen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524000"/>
            <a:ext cx="2405063" cy="18154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tclau2\Desktop\Documents\Pictures\Carruth\Farmer in mobile unit.jpg"/>
          <p:cNvPicPr>
            <a:picLocks noChangeAspect="1" noChangeArrowheads="1"/>
          </p:cNvPicPr>
          <p:nvPr/>
        </p:nvPicPr>
        <p:blipFill rotWithShape="1">
          <a:blip r:embed="rId5">
            <a:extLst>
              <a:ext uri="{28A0092B-C50C-407E-A947-70E740481C1C}">
                <a14:useLocalDpi xmlns:a14="http://schemas.microsoft.com/office/drawing/2010/main" val="0"/>
              </a:ext>
            </a:extLst>
          </a:blip>
          <a:srcRect l="26471" t="15571" r="9559"/>
          <a:stretch/>
        </p:blipFill>
        <p:spPr bwMode="auto">
          <a:xfrm>
            <a:off x="5791200" y="4061012"/>
            <a:ext cx="2209800" cy="21873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tclau2\Desktop\Documents\Pictures\Pictures\CLAUNCH\OLDER FARM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4468889"/>
            <a:ext cx="2528888" cy="167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36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ustsaypictures.com/images/testing-balance-1ymx.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804062"/>
            <a:ext cx="5676900" cy="50410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34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036" y="533400"/>
            <a:ext cx="6096000" cy="1600200"/>
          </a:xfrm>
        </p:spPr>
        <p:txBody>
          <a:bodyPr/>
          <a:lstStyle/>
          <a:p>
            <a:r>
              <a:rPr lang="en-US" b="1" dirty="0" smtClean="0"/>
              <a:t>Balance Tests You Can Do at Home</a:t>
            </a:r>
            <a:endParaRPr lang="en-US" b="1" dirty="0"/>
          </a:p>
        </p:txBody>
      </p:sp>
      <p:sp>
        <p:nvSpPr>
          <p:cNvPr id="3" name="Content Placeholder 2"/>
          <p:cNvSpPr>
            <a:spLocks noGrp="1"/>
          </p:cNvSpPr>
          <p:nvPr>
            <p:ph idx="1"/>
          </p:nvPr>
        </p:nvSpPr>
        <p:spPr>
          <a:xfrm>
            <a:off x="381000" y="3048000"/>
            <a:ext cx="8229600" cy="3276600"/>
          </a:xfrm>
        </p:spPr>
        <p:txBody>
          <a:bodyPr/>
          <a:lstStyle/>
          <a:p>
            <a:r>
              <a:rPr lang="en-US" b="1" dirty="0">
                <a:solidFill>
                  <a:schemeClr val="tx1">
                    <a:lumMod val="75000"/>
                    <a:lumOff val="25000"/>
                  </a:schemeClr>
                </a:solidFill>
              </a:rPr>
              <a:t>http://</a:t>
            </a:r>
            <a:r>
              <a:rPr lang="en-US" b="1" dirty="0" smtClean="0">
                <a:solidFill>
                  <a:schemeClr val="tx1">
                    <a:lumMod val="75000"/>
                    <a:lumOff val="25000"/>
                  </a:schemeClr>
                </a:solidFill>
              </a:rPr>
              <a:t>www.fit-after-50-womens-health-magazine.com/balance-tests.html</a:t>
            </a:r>
          </a:p>
          <a:p>
            <a:r>
              <a:rPr lang="en-US" b="1" dirty="0">
                <a:solidFill>
                  <a:schemeClr val="tx1">
                    <a:lumMod val="75000"/>
                    <a:lumOff val="25000"/>
                  </a:schemeClr>
                </a:solidFill>
              </a:rPr>
              <a:t>http://www.realage.com/fitness/improve-your-balance</a:t>
            </a:r>
          </a:p>
        </p:txBody>
      </p:sp>
      <p:pic>
        <p:nvPicPr>
          <p:cNvPr id="3074" name="Picture 2" descr="http://www.topendsports.com/testing/images/balance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705738"/>
            <a:ext cx="3658036" cy="1857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ptclinic.com/websites/564/website/photos/BalanceDisorde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72" y="228600"/>
            <a:ext cx="1791554" cy="2471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tclau2\Desktop\Documents\My Files\Logos and Maps\College of Nursing PMS 2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24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1143000"/>
          </a:xfrm>
        </p:spPr>
        <p:txBody>
          <a:bodyPr/>
          <a:lstStyle/>
          <a:p>
            <a:r>
              <a:rPr lang="en-US" b="1" dirty="0" smtClean="0"/>
              <a:t>Reaction Time Tests</a:t>
            </a:r>
            <a:endParaRPr lang="en-US" b="1" dirty="0"/>
          </a:p>
        </p:txBody>
      </p:sp>
      <p:sp>
        <p:nvSpPr>
          <p:cNvPr id="3" name="Content Placeholder 2"/>
          <p:cNvSpPr>
            <a:spLocks noGrp="1"/>
          </p:cNvSpPr>
          <p:nvPr>
            <p:ph idx="1"/>
          </p:nvPr>
        </p:nvSpPr>
        <p:spPr>
          <a:xfrm>
            <a:off x="457200" y="1600201"/>
            <a:ext cx="8610600" cy="1371599"/>
          </a:xfrm>
        </p:spPr>
        <p:txBody>
          <a:bodyPr/>
          <a:lstStyle/>
          <a:p>
            <a:r>
              <a:rPr lang="en-US" b="1" dirty="0" smtClean="0">
                <a:solidFill>
                  <a:schemeClr val="tx1">
                    <a:lumMod val="95000"/>
                    <a:lumOff val="5000"/>
                  </a:schemeClr>
                </a:solidFill>
              </a:rPr>
              <a:t>http</a:t>
            </a:r>
            <a:r>
              <a:rPr lang="en-US" b="1" dirty="0">
                <a:solidFill>
                  <a:schemeClr val="tx1">
                    <a:lumMod val="95000"/>
                    <a:lumOff val="5000"/>
                  </a:schemeClr>
                </a:solidFill>
              </a:rPr>
              <a:t>://</a:t>
            </a:r>
            <a:r>
              <a:rPr lang="en-US" b="1" dirty="0" smtClean="0">
                <a:solidFill>
                  <a:schemeClr val="tx1">
                    <a:lumMod val="95000"/>
                    <a:lumOff val="5000"/>
                  </a:schemeClr>
                </a:solidFill>
              </a:rPr>
              <a:t>faculty.washington.edu/chudler/chreflex.html  </a:t>
            </a:r>
            <a:r>
              <a:rPr lang="en-US" dirty="0" smtClean="0">
                <a:solidFill>
                  <a:schemeClr val="tx1">
                    <a:lumMod val="95000"/>
                    <a:lumOff val="5000"/>
                  </a:schemeClr>
                </a:solidFill>
              </a:rPr>
              <a:t>(How fast are you?)</a:t>
            </a:r>
          </a:p>
          <a:p>
            <a:endParaRPr lang="en-US" dirty="0"/>
          </a:p>
        </p:txBody>
      </p:sp>
      <p:pic>
        <p:nvPicPr>
          <p:cNvPr id="1026" name="Picture 2" descr="C:\Users\dtclau2\AppData\Local\Microsoft\Windows\Temporary Internet Files\Content.IE5\U2N2TUGQ\MP9003142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23213">
            <a:off x="2565329" y="1722728"/>
            <a:ext cx="1280160"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04800" y="4778508"/>
            <a:ext cx="8610600" cy="1022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b="1" dirty="0">
                <a:solidFill>
                  <a:schemeClr val="tx1"/>
                </a:solidFill>
              </a:rPr>
              <a:t>http://</a:t>
            </a:r>
            <a:r>
              <a:rPr lang="en-US" b="1" dirty="0" smtClean="0">
                <a:solidFill>
                  <a:schemeClr val="tx1"/>
                </a:solidFill>
              </a:rPr>
              <a:t>www.driveractive.com/tips/reaction.html </a:t>
            </a:r>
            <a:endParaRPr lang="en-US" b="1" dirty="0">
              <a:solidFill>
                <a:schemeClr val="tx1"/>
              </a:solidFill>
            </a:endParaRPr>
          </a:p>
          <a:p>
            <a:endParaRPr lang="en-US" dirty="0"/>
          </a:p>
        </p:txBody>
      </p:sp>
      <p:pic>
        <p:nvPicPr>
          <p:cNvPr id="1027" name="Picture 3" descr="C:\Users\dtclau2\AppData\Local\Microsoft\Windows\Temporary Internet Files\Content.IE5\XNNPK5NK\MC9004174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020273"/>
            <a:ext cx="1594409" cy="14677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94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152400"/>
            <a:ext cx="8305800" cy="1524000"/>
          </a:xfrm>
        </p:spPr>
        <p:txBody>
          <a:bodyPr/>
          <a:lstStyle/>
          <a:p>
            <a:pPr algn="ctr"/>
            <a:r>
              <a:rPr lang="en-US" sz="5000" dirty="0" smtClean="0"/>
              <a:t>Perceived Farm Work Hazards to the Older Farmer</a:t>
            </a:r>
          </a:p>
        </p:txBody>
      </p:sp>
      <p:sp>
        <p:nvSpPr>
          <p:cNvPr id="15363" name="Content Placeholder 2"/>
          <p:cNvSpPr>
            <a:spLocks noGrp="1"/>
          </p:cNvSpPr>
          <p:nvPr>
            <p:ph idx="1"/>
          </p:nvPr>
        </p:nvSpPr>
        <p:spPr>
          <a:xfrm>
            <a:off x="457200" y="2819400"/>
            <a:ext cx="3276600" cy="3541713"/>
          </a:xfrm>
        </p:spPr>
        <p:txBody>
          <a:bodyPr/>
          <a:lstStyle/>
          <a:p>
            <a:r>
              <a:rPr lang="en-US" sz="3600" dirty="0" smtClean="0">
                <a:solidFill>
                  <a:schemeClr val="tx1"/>
                </a:solidFill>
                <a:latin typeface="Arial" pitchFamily="34" charset="0"/>
                <a:cs typeface="Arial" pitchFamily="34" charset="0"/>
              </a:rPr>
              <a:t>Equipment</a:t>
            </a:r>
          </a:p>
          <a:p>
            <a:r>
              <a:rPr lang="en-US" sz="3600" dirty="0" smtClean="0">
                <a:solidFill>
                  <a:schemeClr val="tx1"/>
                </a:solidFill>
                <a:latin typeface="Arial" pitchFamily="34" charset="0"/>
                <a:cs typeface="Arial" pitchFamily="34" charset="0"/>
              </a:rPr>
              <a:t>Cattle</a:t>
            </a:r>
          </a:p>
          <a:p>
            <a:r>
              <a:rPr lang="en-US" sz="3600" dirty="0" smtClean="0">
                <a:solidFill>
                  <a:schemeClr val="tx1"/>
                </a:solidFill>
                <a:latin typeface="Arial" pitchFamily="34" charset="0"/>
                <a:cs typeface="Arial" pitchFamily="34" charset="0"/>
              </a:rPr>
              <a:t>Chainsaws</a:t>
            </a:r>
          </a:p>
          <a:p>
            <a:r>
              <a:rPr lang="en-US" sz="3600" b="1" dirty="0" smtClean="0">
                <a:solidFill>
                  <a:schemeClr val="tx1"/>
                </a:solidFill>
                <a:latin typeface="Arial" pitchFamily="34" charset="0"/>
                <a:cs typeface="Arial" pitchFamily="34" charset="0"/>
              </a:rPr>
              <a:t>Stress</a:t>
            </a:r>
          </a:p>
          <a:p>
            <a:endParaRPr lang="en-US" dirty="0" smtClean="0"/>
          </a:p>
        </p:txBody>
      </p:sp>
      <p:sp>
        <p:nvSpPr>
          <p:cNvPr id="15364" name="Content Placeholder 2"/>
          <p:cNvSpPr txBox="1">
            <a:spLocks/>
          </p:cNvSpPr>
          <p:nvPr/>
        </p:nvSpPr>
        <p:spPr bwMode="auto">
          <a:xfrm>
            <a:off x="4419600" y="2819400"/>
            <a:ext cx="45720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300"/>
              </a:spcBef>
              <a:buClr>
                <a:srgbClr val="A04DA3"/>
              </a:buClr>
              <a:buFont typeface="Georgia" pitchFamily="18" charset="0"/>
              <a:buChar char="•"/>
            </a:pPr>
            <a:r>
              <a:rPr lang="en-US" sz="3600" dirty="0"/>
              <a:t>Balance, vision, arthritis, hearing</a:t>
            </a:r>
          </a:p>
          <a:p>
            <a:pPr>
              <a:spcBef>
                <a:spcPts val="300"/>
              </a:spcBef>
              <a:buClr>
                <a:srgbClr val="A04DA3"/>
              </a:buClr>
              <a:buFont typeface="Georgia" pitchFamily="18" charset="0"/>
              <a:buChar char="•"/>
            </a:pPr>
            <a:r>
              <a:rPr lang="en-US" sz="3600" dirty="0"/>
              <a:t>Long hours</a:t>
            </a:r>
          </a:p>
          <a:p>
            <a:pPr>
              <a:spcBef>
                <a:spcPts val="300"/>
              </a:spcBef>
              <a:buClr>
                <a:srgbClr val="A04DA3"/>
              </a:buClr>
              <a:buFont typeface="Georgia" pitchFamily="18" charset="0"/>
              <a:buChar char="•"/>
            </a:pPr>
            <a:r>
              <a:rPr lang="en-US" sz="3600" dirty="0"/>
              <a:t>Working alone</a:t>
            </a:r>
          </a:p>
          <a:p>
            <a:pPr>
              <a:spcBef>
                <a:spcPts val="300"/>
              </a:spcBef>
              <a:buClr>
                <a:srgbClr val="A04DA3"/>
              </a:buClr>
              <a:buFont typeface="Georgia" pitchFamily="18" charset="0"/>
              <a:buChar char="•"/>
            </a:pPr>
            <a:r>
              <a:rPr lang="en-US" sz="3600" dirty="0">
                <a:cs typeface="Arial" charset="0"/>
              </a:rPr>
              <a:t>Driving  equipment on highway</a:t>
            </a:r>
          </a:p>
        </p:txBody>
      </p:sp>
      <p:sp>
        <p:nvSpPr>
          <p:cNvPr id="5" name="Title 1"/>
          <p:cNvSpPr txBox="1">
            <a:spLocks/>
          </p:cNvSpPr>
          <p:nvPr/>
        </p:nvSpPr>
        <p:spPr bwMode="auto">
          <a:xfrm>
            <a:off x="457200" y="2057400"/>
            <a:ext cx="3352800" cy="533400"/>
          </a:xfrm>
          <a:prstGeom prst="rect">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nchor="ctr"/>
          <a:lstStyle/>
          <a:p>
            <a:pPr algn="ctr">
              <a:defRPr/>
            </a:pPr>
            <a:r>
              <a:rPr lang="en-US" sz="3200" dirty="0">
                <a:solidFill>
                  <a:schemeClr val="tx2"/>
                </a:solidFill>
                <a:latin typeface="+mj-lt"/>
                <a:ea typeface="+mj-ea"/>
                <a:cs typeface="+mj-cs"/>
              </a:rPr>
              <a:t>per the Farmers</a:t>
            </a:r>
          </a:p>
        </p:txBody>
      </p:sp>
      <p:sp>
        <p:nvSpPr>
          <p:cNvPr id="6" name="Title 1"/>
          <p:cNvSpPr txBox="1">
            <a:spLocks/>
          </p:cNvSpPr>
          <p:nvPr/>
        </p:nvSpPr>
        <p:spPr bwMode="auto">
          <a:xfrm>
            <a:off x="4495800" y="2057400"/>
            <a:ext cx="4419600" cy="533400"/>
          </a:xfrm>
          <a:prstGeom prst="rect">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nchor="ctr"/>
          <a:lstStyle/>
          <a:p>
            <a:pPr algn="ctr">
              <a:defRPr/>
            </a:pPr>
            <a:r>
              <a:rPr lang="en-US" sz="3200" dirty="0">
                <a:solidFill>
                  <a:schemeClr val="tx2"/>
                </a:solidFill>
                <a:latin typeface="+mj-lt"/>
                <a:ea typeface="+mj-ea"/>
                <a:cs typeface="+mj-cs"/>
              </a:rPr>
              <a:t>per Family Members</a:t>
            </a:r>
          </a:p>
        </p:txBody>
      </p:sp>
      <p:sp>
        <p:nvSpPr>
          <p:cNvPr id="8" name="TextBox 7"/>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9"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94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81000"/>
            <a:ext cx="7010400" cy="1447800"/>
          </a:xfrm>
        </p:spPr>
        <p:txBody>
          <a:bodyPr/>
          <a:lstStyle/>
          <a:p>
            <a:r>
              <a:rPr lang="en-US" b="1" dirty="0" smtClean="0"/>
              <a:t>Types of Adaptations </a:t>
            </a:r>
            <a:br>
              <a:rPr lang="en-US" b="1" dirty="0" smtClean="0"/>
            </a:br>
            <a:r>
              <a:rPr lang="en-US" b="1" dirty="0" smtClean="0"/>
              <a:t>(the farmers)</a:t>
            </a:r>
          </a:p>
        </p:txBody>
      </p:sp>
      <p:sp>
        <p:nvSpPr>
          <p:cNvPr id="16387" name="Content Placeholder 2"/>
          <p:cNvSpPr>
            <a:spLocks noGrp="1"/>
          </p:cNvSpPr>
          <p:nvPr>
            <p:ph idx="1"/>
          </p:nvPr>
        </p:nvSpPr>
        <p:spPr>
          <a:xfrm>
            <a:off x="430065" y="2075105"/>
            <a:ext cx="8229600" cy="3048000"/>
          </a:xfrm>
        </p:spPr>
        <p:txBody>
          <a:bodyPr>
            <a:normAutofit/>
          </a:bodyPr>
          <a:lstStyle/>
          <a:p>
            <a:r>
              <a:rPr lang="en-US" sz="2800" b="1" dirty="0" smtClean="0">
                <a:solidFill>
                  <a:schemeClr val="tx1"/>
                </a:solidFill>
              </a:rPr>
              <a:t>Use of ATVs and utility vehicles</a:t>
            </a:r>
          </a:p>
          <a:p>
            <a:r>
              <a:rPr lang="en-US" sz="2800" b="1" dirty="0" smtClean="0">
                <a:solidFill>
                  <a:schemeClr val="tx1"/>
                </a:solidFill>
              </a:rPr>
              <a:t>Increased use of communication devices</a:t>
            </a:r>
          </a:p>
          <a:p>
            <a:r>
              <a:rPr lang="en-US" sz="2800" b="1" dirty="0" smtClean="0">
                <a:solidFill>
                  <a:schemeClr val="tx1"/>
                </a:solidFill>
              </a:rPr>
              <a:t>physically demanding tasks</a:t>
            </a:r>
          </a:p>
          <a:p>
            <a:r>
              <a:rPr lang="en-US" sz="2800" b="1" dirty="0" smtClean="0">
                <a:solidFill>
                  <a:schemeClr val="tx1"/>
                </a:solidFill>
              </a:rPr>
              <a:t>Maintain machinery and equipment</a:t>
            </a:r>
          </a:p>
          <a:p>
            <a:r>
              <a:rPr lang="en-US" sz="2800" b="1" dirty="0" smtClean="0">
                <a:solidFill>
                  <a:schemeClr val="tx1"/>
                </a:solidFill>
              </a:rPr>
              <a:t>Plan your trips (walking) to conserve energy</a:t>
            </a:r>
          </a:p>
        </p:txBody>
      </p:sp>
      <p:sp>
        <p:nvSpPr>
          <p:cNvPr id="16390" name="Rectangle 6"/>
          <p:cNvSpPr>
            <a:spLocks noChangeArrowheads="1"/>
          </p:cNvSpPr>
          <p:nvPr/>
        </p:nvSpPr>
        <p:spPr bwMode="auto">
          <a:xfrm>
            <a:off x="116541" y="4925150"/>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i="1" dirty="0" smtClean="0"/>
              <a:t>“A 4-wheeler is better for chasing cows, but watch what you’re doing.” </a:t>
            </a:r>
            <a:endParaRPr lang="en-US" sz="2400" dirty="0"/>
          </a:p>
        </p:txBody>
      </p:sp>
      <p:sp>
        <p:nvSpPr>
          <p:cNvPr id="16397" name="Rectangle 13"/>
          <p:cNvSpPr>
            <a:spLocks noChangeArrowheads="1"/>
          </p:cNvSpPr>
          <p:nvPr/>
        </p:nvSpPr>
        <p:spPr bwMode="auto">
          <a:xfrm>
            <a:off x="1211218" y="5609978"/>
            <a:ext cx="6391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i="1" dirty="0" smtClean="0"/>
              <a:t>“Be sure somebody knows where your are.”</a:t>
            </a:r>
            <a:endParaRPr lang="en-US" sz="2400" dirty="0"/>
          </a:p>
        </p:txBody>
      </p:sp>
      <p:sp>
        <p:nvSpPr>
          <p:cNvPr id="16" name="TextBox 15"/>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2050" name="Picture 2" descr="C:\Users\dtclau2\Desktop\Documents\Pictures\ATV Study\P10100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73" t="9814" r="11944"/>
          <a:stretch/>
        </p:blipFill>
        <p:spPr bwMode="auto">
          <a:xfrm>
            <a:off x="6862455" y="228600"/>
            <a:ext cx="2114550" cy="18554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711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76118" y="457200"/>
            <a:ext cx="7010400" cy="1447800"/>
          </a:xfrm>
        </p:spPr>
        <p:txBody>
          <a:bodyPr/>
          <a:lstStyle/>
          <a:p>
            <a:r>
              <a:rPr lang="en-US" b="1" dirty="0" smtClean="0"/>
              <a:t>Types of Adaptations </a:t>
            </a:r>
            <a:br>
              <a:rPr lang="en-US" b="1" dirty="0" smtClean="0"/>
            </a:br>
            <a:r>
              <a:rPr lang="en-US" b="1" dirty="0" smtClean="0"/>
              <a:t>(the farmers)</a:t>
            </a:r>
          </a:p>
        </p:txBody>
      </p:sp>
      <p:sp>
        <p:nvSpPr>
          <p:cNvPr id="16387" name="Content Placeholder 2"/>
          <p:cNvSpPr>
            <a:spLocks noGrp="1"/>
          </p:cNvSpPr>
          <p:nvPr>
            <p:ph idx="1"/>
          </p:nvPr>
        </p:nvSpPr>
        <p:spPr>
          <a:xfrm>
            <a:off x="430065" y="2236470"/>
            <a:ext cx="8229600" cy="2587682"/>
          </a:xfrm>
        </p:spPr>
        <p:txBody>
          <a:bodyPr>
            <a:normAutofit fontScale="92500" lnSpcReduction="10000"/>
          </a:bodyPr>
          <a:lstStyle/>
          <a:p>
            <a:r>
              <a:rPr lang="en-US" sz="2800" b="1" dirty="0" smtClean="0">
                <a:solidFill>
                  <a:schemeClr val="tx1"/>
                </a:solidFill>
              </a:rPr>
              <a:t>Ease up how much you do; pace yourself</a:t>
            </a:r>
          </a:p>
          <a:p>
            <a:pPr lvl="1"/>
            <a:r>
              <a:rPr lang="en-US" sz="2400" b="1" dirty="0" smtClean="0">
                <a:solidFill>
                  <a:schemeClr val="tx1"/>
                </a:solidFill>
              </a:rPr>
              <a:t>Don’t get in a hurry; stop and rest</a:t>
            </a:r>
          </a:p>
          <a:p>
            <a:r>
              <a:rPr lang="en-US" sz="2800" b="1" dirty="0" smtClean="0">
                <a:solidFill>
                  <a:schemeClr val="tx1"/>
                </a:solidFill>
              </a:rPr>
              <a:t>Hire younger people to help do the more physically demanding tasks</a:t>
            </a:r>
          </a:p>
          <a:p>
            <a:r>
              <a:rPr lang="en-US" sz="2800" b="1" dirty="0" smtClean="0">
                <a:solidFill>
                  <a:schemeClr val="tx1"/>
                </a:solidFill>
              </a:rPr>
              <a:t>Relax – do more away from farm (vacation)</a:t>
            </a:r>
          </a:p>
          <a:p>
            <a:r>
              <a:rPr lang="en-US" sz="2800" b="1" dirty="0" smtClean="0">
                <a:solidFill>
                  <a:schemeClr val="tx1"/>
                </a:solidFill>
              </a:rPr>
              <a:t>Take nap breaks</a:t>
            </a:r>
            <a:endParaRPr lang="en-US" sz="2800" dirty="0" smtClean="0">
              <a:solidFill>
                <a:schemeClr val="tx1"/>
              </a:solidFill>
            </a:endParaRPr>
          </a:p>
        </p:txBody>
      </p:sp>
      <p:sp>
        <p:nvSpPr>
          <p:cNvPr id="16390" name="Rectangle 6"/>
          <p:cNvSpPr>
            <a:spLocks noChangeArrowheads="1"/>
          </p:cNvSpPr>
          <p:nvPr/>
        </p:nvSpPr>
        <p:spPr bwMode="auto">
          <a:xfrm>
            <a:off x="1667435" y="5031432"/>
            <a:ext cx="5825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i="1" dirty="0"/>
              <a:t>“Now I go out to feed at 7, used to go at 5</a:t>
            </a:r>
            <a:r>
              <a:rPr lang="en-US" sz="2400" i="1" dirty="0" smtClean="0"/>
              <a:t>.”</a:t>
            </a:r>
          </a:p>
        </p:txBody>
      </p:sp>
      <p:sp>
        <p:nvSpPr>
          <p:cNvPr id="16397" name="Rectangle 13"/>
          <p:cNvSpPr>
            <a:spLocks noChangeArrowheads="1"/>
          </p:cNvSpPr>
          <p:nvPr/>
        </p:nvSpPr>
        <p:spPr bwMode="auto">
          <a:xfrm>
            <a:off x="3077627" y="5638800"/>
            <a:ext cx="3426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i="1" dirty="0"/>
              <a:t>“When I get tired, I quit.”</a:t>
            </a:r>
            <a:endParaRPr lang="en-US" sz="2400" dirty="0"/>
          </a:p>
        </p:txBody>
      </p:sp>
      <p:sp>
        <p:nvSpPr>
          <p:cNvPr id="16" name="TextBox 15"/>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9"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36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2601" y="-31376"/>
            <a:ext cx="8763000" cy="1600200"/>
          </a:xfrm>
        </p:spPr>
        <p:txBody>
          <a:bodyPr/>
          <a:lstStyle/>
          <a:p>
            <a:pPr>
              <a:lnSpc>
                <a:spcPct val="100000"/>
              </a:lnSpc>
            </a:pPr>
            <a:r>
              <a:rPr lang="en-US" b="1" dirty="0" smtClean="0"/>
              <a:t>Types of Adaptations</a:t>
            </a:r>
            <a:r>
              <a:rPr lang="en-US" b="1" dirty="0"/>
              <a:t/>
            </a:r>
            <a:br>
              <a:rPr lang="en-US" b="1" dirty="0"/>
            </a:br>
            <a:r>
              <a:rPr lang="en-US" sz="3600" b="1" dirty="0" smtClean="0"/>
              <a:t>(family members)</a:t>
            </a:r>
          </a:p>
        </p:txBody>
      </p:sp>
      <p:sp>
        <p:nvSpPr>
          <p:cNvPr id="17411" name="Content Placeholder 2"/>
          <p:cNvSpPr>
            <a:spLocks noGrp="1"/>
          </p:cNvSpPr>
          <p:nvPr>
            <p:ph idx="1"/>
          </p:nvPr>
        </p:nvSpPr>
        <p:spPr>
          <a:xfrm>
            <a:off x="291401" y="1474694"/>
            <a:ext cx="7691959" cy="4267200"/>
          </a:xfrm>
        </p:spPr>
        <p:txBody>
          <a:bodyPr>
            <a:normAutofit/>
          </a:bodyPr>
          <a:lstStyle/>
          <a:p>
            <a:r>
              <a:rPr lang="en-US" sz="3200" b="1" dirty="0" smtClean="0">
                <a:solidFill>
                  <a:schemeClr val="tx1">
                    <a:lumMod val="65000"/>
                    <a:lumOff val="35000"/>
                  </a:schemeClr>
                </a:solidFill>
              </a:rPr>
              <a:t>What they’ve done</a:t>
            </a:r>
          </a:p>
          <a:p>
            <a:pPr lvl="1"/>
            <a:r>
              <a:rPr lang="en-US" sz="2400" b="1" dirty="0" smtClean="0">
                <a:solidFill>
                  <a:schemeClr val="tx1"/>
                </a:solidFill>
              </a:rPr>
              <a:t>Selling part of farm to lessen work load</a:t>
            </a:r>
          </a:p>
          <a:p>
            <a:pPr lvl="1"/>
            <a:r>
              <a:rPr lang="en-US" sz="2400" b="1" dirty="0" smtClean="0">
                <a:solidFill>
                  <a:schemeClr val="tx1"/>
                </a:solidFill>
              </a:rPr>
              <a:t>Changing type of farm (e.g. from dairy to hay/beef cattle operation)</a:t>
            </a:r>
          </a:p>
          <a:p>
            <a:pPr lvl="1"/>
            <a:r>
              <a:rPr lang="en-US" sz="2400" b="1" dirty="0" smtClean="0">
                <a:solidFill>
                  <a:schemeClr val="tx1"/>
                </a:solidFill>
              </a:rPr>
              <a:t>Keep PTO shields on</a:t>
            </a:r>
          </a:p>
          <a:p>
            <a:pPr lvl="1"/>
            <a:r>
              <a:rPr lang="en-US" sz="2400" b="1" dirty="0" smtClean="0">
                <a:solidFill>
                  <a:schemeClr val="tx1"/>
                </a:solidFill>
              </a:rPr>
              <a:t>Planning task distribution ahead of time</a:t>
            </a:r>
          </a:p>
          <a:p>
            <a:pPr lvl="1"/>
            <a:endParaRPr lang="en-US" sz="800" b="1" dirty="0" smtClean="0">
              <a:solidFill>
                <a:schemeClr val="tx1"/>
              </a:solidFill>
            </a:endParaRPr>
          </a:p>
          <a:p>
            <a:pPr lvl="1"/>
            <a:endParaRPr lang="en-US" dirty="0" smtClean="0"/>
          </a:p>
          <a:p>
            <a:endParaRPr lang="en-US" dirty="0" smtClean="0"/>
          </a:p>
        </p:txBody>
      </p:sp>
      <p:sp>
        <p:nvSpPr>
          <p:cNvPr id="5" name="TextBox 4"/>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6" name="Picture 2" descr="C:\Users\dtclau2\Desktop\Documents\My Files\Logos and Maps\College of Nursing PMS 2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s3.mm.bing.net/th?id=H.4576967469040114&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57699"/>
            <a:ext cx="2857500" cy="1790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ight Arrow 1"/>
          <p:cNvSpPr/>
          <p:nvPr/>
        </p:nvSpPr>
        <p:spPr>
          <a:xfrm>
            <a:off x="3917955" y="5231891"/>
            <a:ext cx="978408" cy="2423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ts3.mm.bing.net/th?id=H.4896805051698526&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391023"/>
            <a:ext cx="2857500" cy="1924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dtclau2\Desktop\Documents\Pictures\Pictures\CLAUNCH\Farm For Sale.jpg"/>
          <p:cNvPicPr>
            <a:picLocks noChangeAspect="1" noChangeArrowheads="1"/>
          </p:cNvPicPr>
          <p:nvPr/>
        </p:nvPicPr>
        <p:blipFill rotWithShape="1">
          <a:blip r:embed="rId5">
            <a:extLst>
              <a:ext uri="{28A0092B-C50C-407E-A947-70E740481C1C}">
                <a14:useLocalDpi xmlns:a14="http://schemas.microsoft.com/office/drawing/2010/main" val="0"/>
              </a:ext>
            </a:extLst>
          </a:blip>
          <a:srcRect l="37783" t="41069" r="38146" b="38461"/>
          <a:stretch/>
        </p:blipFill>
        <p:spPr bwMode="auto">
          <a:xfrm>
            <a:off x="7467600" y="1219200"/>
            <a:ext cx="1461247" cy="186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06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Session Objectives</a:t>
            </a:r>
            <a:endParaRPr lang="en-US" b="1" dirty="0"/>
          </a:p>
        </p:txBody>
      </p:sp>
      <p:sp>
        <p:nvSpPr>
          <p:cNvPr id="3" name="Content Placeholder 2"/>
          <p:cNvSpPr>
            <a:spLocks noGrp="1"/>
          </p:cNvSpPr>
          <p:nvPr>
            <p:ph idx="1"/>
          </p:nvPr>
        </p:nvSpPr>
        <p:spPr>
          <a:xfrm>
            <a:off x="533400" y="1524000"/>
            <a:ext cx="4724400" cy="4525963"/>
          </a:xfrm>
        </p:spPr>
        <p:txBody>
          <a:bodyPr>
            <a:normAutofit/>
          </a:bodyPr>
          <a:lstStyle/>
          <a:p>
            <a:pPr lvl="0"/>
            <a:r>
              <a:rPr lang="en-US" b="1" dirty="0"/>
              <a:t>Provide information on the health and work environment of aging farmers (</a:t>
            </a:r>
            <a:r>
              <a:rPr lang="en-US" b="1" u="sng" dirty="0"/>
              <a:t>&gt;</a:t>
            </a:r>
            <a:r>
              <a:rPr lang="en-US" b="1" dirty="0"/>
              <a:t> 50)</a:t>
            </a:r>
            <a:endParaRPr lang="en-US" dirty="0"/>
          </a:p>
          <a:p>
            <a:pPr lvl="0"/>
            <a:r>
              <a:rPr lang="en-US" b="1" dirty="0"/>
              <a:t>Discuss the interface between aging and work</a:t>
            </a:r>
            <a:endParaRPr lang="en-US" dirty="0"/>
          </a:p>
          <a:p>
            <a:pPr lvl="0"/>
            <a:r>
              <a:rPr lang="en-US" b="1" dirty="0"/>
              <a:t>Discuss strategies to assess risk</a:t>
            </a:r>
            <a:endParaRPr lang="en-US" dirty="0"/>
          </a:p>
          <a:p>
            <a:pPr lvl="0"/>
            <a:r>
              <a:rPr lang="en-US" b="1" dirty="0"/>
              <a:t>Discuss strategies to restructure behavior and work</a:t>
            </a:r>
            <a:endParaRPr lang="en-US" dirty="0"/>
          </a:p>
          <a:p>
            <a:endParaRPr lang="en-US" b="1" dirty="0">
              <a:solidFill>
                <a:schemeClr val="tx1">
                  <a:lumMod val="95000"/>
                  <a:lumOff val="5000"/>
                </a:schemeClr>
              </a:solidFill>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dtclau2\AppData\Local\Microsoft\Windows\Temporary Internet Files\Content.IE5\7NALB1NB\MC900053727[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546" y="6435250"/>
            <a:ext cx="4953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tclau2\Desktop\Documents\Pictures\ATV Study\P101005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905000"/>
            <a:ext cx="2639864" cy="3654135"/>
          </a:xfrm>
          <a:prstGeom prst="rect">
            <a:avLst/>
          </a:prstGeom>
          <a:ln>
            <a:noFill/>
          </a:ln>
          <a:effectLst>
            <a:softEdge rad="112500"/>
          </a:effectLst>
        </p:spPr>
      </p:pic>
    </p:spTree>
    <p:extLst>
      <p:ext uri="{BB962C8B-B14F-4D97-AF65-F5344CB8AC3E}">
        <p14:creationId xmlns:p14="http://schemas.microsoft.com/office/powerpoint/2010/main" val="4272306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Types of Adaptations</a:t>
            </a:r>
            <a:br>
              <a:rPr lang="en-US" b="1" dirty="0"/>
            </a:br>
            <a:r>
              <a:rPr lang="en-US" sz="3600" b="1" dirty="0"/>
              <a:t>(family members)</a:t>
            </a:r>
            <a:endParaRPr lang="en-US" dirty="0"/>
          </a:p>
        </p:txBody>
      </p:sp>
      <p:sp>
        <p:nvSpPr>
          <p:cNvPr id="5" name="Content Placeholder 4"/>
          <p:cNvSpPr>
            <a:spLocks noGrp="1"/>
          </p:cNvSpPr>
          <p:nvPr>
            <p:ph idx="1"/>
          </p:nvPr>
        </p:nvSpPr>
        <p:spPr>
          <a:xfrm>
            <a:off x="381000" y="1606316"/>
            <a:ext cx="8229600" cy="4144963"/>
          </a:xfrm>
        </p:spPr>
        <p:txBody>
          <a:bodyPr/>
          <a:lstStyle/>
          <a:p>
            <a:r>
              <a:rPr lang="en-US" sz="3200" b="1" dirty="0">
                <a:solidFill>
                  <a:schemeClr val="tx1">
                    <a:lumMod val="65000"/>
                    <a:lumOff val="35000"/>
                  </a:schemeClr>
                </a:solidFill>
              </a:rPr>
              <a:t>What they could do</a:t>
            </a:r>
          </a:p>
          <a:p>
            <a:pPr lvl="1"/>
            <a:r>
              <a:rPr lang="en-US" sz="2600" b="1" dirty="0">
                <a:solidFill>
                  <a:schemeClr val="tx1"/>
                </a:solidFill>
              </a:rPr>
              <a:t>Find different tasks that aren’t as risky </a:t>
            </a:r>
          </a:p>
          <a:p>
            <a:pPr lvl="1"/>
            <a:r>
              <a:rPr lang="en-US" sz="2600" b="1" dirty="0">
                <a:solidFill>
                  <a:schemeClr val="tx1"/>
                </a:solidFill>
              </a:rPr>
              <a:t>Fix/repair equipment so someone else can do the job instead of the older farmer</a:t>
            </a:r>
          </a:p>
          <a:p>
            <a:pPr lvl="1"/>
            <a:r>
              <a:rPr lang="en-US" sz="2600" b="1" dirty="0">
                <a:solidFill>
                  <a:schemeClr val="tx1"/>
                </a:solidFill>
              </a:rPr>
              <a:t>Communication (keep him in sight; check-in)</a:t>
            </a:r>
          </a:p>
          <a:p>
            <a:pPr lvl="1"/>
            <a:r>
              <a:rPr lang="en-US" sz="2600" b="1" dirty="0">
                <a:solidFill>
                  <a:schemeClr val="tx1"/>
                </a:solidFill>
              </a:rPr>
              <a:t>Plan A – Plan B</a:t>
            </a:r>
          </a:p>
        </p:txBody>
      </p:sp>
      <p:pic>
        <p:nvPicPr>
          <p:cNvPr id="2050" name="Picture 2" descr="http://ts2.mm.bing.net/th?id=H.495072839257348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648200"/>
            <a:ext cx="28575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ts1.explicit.bing.net/th?id=H.4696715461199492&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95400" y="4648200"/>
            <a:ext cx="2535144" cy="1901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13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1447800"/>
          </a:xfrm>
        </p:spPr>
        <p:txBody>
          <a:bodyPr/>
          <a:lstStyle/>
          <a:p>
            <a:r>
              <a:rPr lang="en-US" b="1" dirty="0" smtClean="0"/>
              <a:t>Feasibility of Guidelines </a:t>
            </a:r>
            <a:r>
              <a:rPr lang="en-US" sz="3600" b="1" dirty="0" smtClean="0"/>
              <a:t>(the Farmers)</a:t>
            </a:r>
          </a:p>
        </p:txBody>
      </p:sp>
      <p:sp>
        <p:nvSpPr>
          <p:cNvPr id="19459" name="Content Placeholder 2"/>
          <p:cNvSpPr>
            <a:spLocks noGrp="1"/>
          </p:cNvSpPr>
          <p:nvPr>
            <p:ph idx="1"/>
          </p:nvPr>
        </p:nvSpPr>
        <p:spPr>
          <a:xfrm>
            <a:off x="457200" y="1905000"/>
            <a:ext cx="8229600" cy="3276600"/>
          </a:xfrm>
        </p:spPr>
        <p:txBody>
          <a:bodyPr/>
          <a:lstStyle/>
          <a:p>
            <a:r>
              <a:rPr lang="en-US" b="1" dirty="0" smtClean="0">
                <a:solidFill>
                  <a:schemeClr val="tx1"/>
                </a:solidFill>
              </a:rPr>
              <a:t>Not overly enthused</a:t>
            </a:r>
          </a:p>
          <a:p>
            <a:r>
              <a:rPr lang="en-US" b="1" dirty="0" smtClean="0">
                <a:solidFill>
                  <a:schemeClr val="tx1"/>
                </a:solidFill>
              </a:rPr>
              <a:t>Will realize on your own when it’s time to quit</a:t>
            </a:r>
          </a:p>
          <a:p>
            <a:r>
              <a:rPr lang="en-US" b="1" dirty="0" smtClean="0">
                <a:solidFill>
                  <a:schemeClr val="tx1"/>
                </a:solidFill>
              </a:rPr>
              <a:t>Probably would not read it</a:t>
            </a:r>
          </a:p>
          <a:p>
            <a:r>
              <a:rPr lang="en-US" b="1" dirty="0" smtClean="0">
                <a:solidFill>
                  <a:schemeClr val="tx1"/>
                </a:solidFill>
              </a:rPr>
              <a:t>Anything that makes you stop and think might be helpful</a:t>
            </a:r>
          </a:p>
          <a:p>
            <a:r>
              <a:rPr lang="en-US" b="1" dirty="0" smtClean="0">
                <a:solidFill>
                  <a:schemeClr val="tx1"/>
                </a:solidFill>
              </a:rPr>
              <a:t>Taken more seriously if directed toward farmer’s risk of hurting others</a:t>
            </a:r>
          </a:p>
          <a:p>
            <a:endParaRPr lang="en-US" dirty="0" smtClean="0">
              <a:solidFill>
                <a:schemeClr val="tx1"/>
              </a:solidFill>
            </a:endParaRPr>
          </a:p>
        </p:txBody>
      </p:sp>
      <p:sp>
        <p:nvSpPr>
          <p:cNvPr id="19460" name="Rectangle 3"/>
          <p:cNvSpPr>
            <a:spLocks noChangeArrowheads="1"/>
          </p:cNvSpPr>
          <p:nvPr/>
        </p:nvSpPr>
        <p:spPr bwMode="auto">
          <a:xfrm>
            <a:off x="228600" y="5029200"/>
            <a:ext cx="87849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i="1" dirty="0">
                <a:solidFill>
                  <a:schemeClr val="tx1">
                    <a:lumMod val="95000"/>
                    <a:lumOff val="5000"/>
                  </a:schemeClr>
                </a:solidFill>
                <a:latin typeface="+mj-lt"/>
              </a:rPr>
              <a:t>“You don’t ever get anywhere making somebody think they’re dangerous to </a:t>
            </a:r>
            <a:r>
              <a:rPr lang="en-US" sz="2000" i="1" dirty="0" smtClean="0">
                <a:solidFill>
                  <a:schemeClr val="tx1">
                    <a:lumMod val="95000"/>
                    <a:lumOff val="5000"/>
                  </a:schemeClr>
                </a:solidFill>
                <a:latin typeface="+mj-lt"/>
              </a:rPr>
              <a:t>themselves; </a:t>
            </a:r>
            <a:r>
              <a:rPr lang="en-US" sz="2000" i="1" dirty="0">
                <a:solidFill>
                  <a:schemeClr val="tx1">
                    <a:lumMod val="95000"/>
                    <a:lumOff val="5000"/>
                  </a:schemeClr>
                </a:solidFill>
                <a:latin typeface="+mj-lt"/>
              </a:rPr>
              <a:t>but I think if you make them feel like they’re dangerous to other </a:t>
            </a:r>
            <a:r>
              <a:rPr lang="en-US" sz="2000" i="1" dirty="0" smtClean="0">
                <a:solidFill>
                  <a:schemeClr val="tx1">
                    <a:lumMod val="95000"/>
                    <a:lumOff val="5000"/>
                  </a:schemeClr>
                </a:solidFill>
                <a:latin typeface="+mj-lt"/>
              </a:rPr>
              <a:t>people, </a:t>
            </a:r>
            <a:r>
              <a:rPr lang="en-US" sz="2000" i="1" dirty="0">
                <a:solidFill>
                  <a:schemeClr val="tx1">
                    <a:lumMod val="95000"/>
                    <a:lumOff val="5000"/>
                  </a:schemeClr>
                </a:solidFill>
                <a:latin typeface="+mj-lt"/>
              </a:rPr>
              <a:t>then you accomplish something.”</a:t>
            </a:r>
            <a:endParaRPr lang="en-US" sz="2000" dirty="0">
              <a:solidFill>
                <a:schemeClr val="tx1">
                  <a:lumMod val="95000"/>
                  <a:lumOff val="5000"/>
                </a:schemeClr>
              </a:solidFill>
              <a:latin typeface="+mj-lt"/>
            </a:endParaRPr>
          </a:p>
        </p:txBody>
      </p:sp>
      <p:sp>
        <p:nvSpPr>
          <p:cNvPr id="6" name="TextBox 5"/>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7"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75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399"/>
            <a:ext cx="8229600" cy="1704109"/>
          </a:xfrm>
        </p:spPr>
        <p:txBody>
          <a:bodyPr/>
          <a:lstStyle/>
          <a:p>
            <a:r>
              <a:rPr lang="en-US" b="1" dirty="0" smtClean="0"/>
              <a:t>Feasibility of Guidelines </a:t>
            </a:r>
            <a:r>
              <a:rPr lang="en-US" sz="3600" b="1" dirty="0" smtClean="0"/>
              <a:t>(the</a:t>
            </a:r>
            <a:r>
              <a:rPr lang="en-US" b="1" dirty="0" smtClean="0"/>
              <a:t> </a:t>
            </a:r>
            <a:r>
              <a:rPr lang="en-US" sz="3600" b="1" dirty="0" smtClean="0"/>
              <a:t>Family Members)</a:t>
            </a:r>
          </a:p>
        </p:txBody>
      </p:sp>
      <p:sp>
        <p:nvSpPr>
          <p:cNvPr id="20483" name="Content Placeholder 2"/>
          <p:cNvSpPr>
            <a:spLocks noGrp="1"/>
          </p:cNvSpPr>
          <p:nvPr>
            <p:ph idx="1"/>
          </p:nvPr>
        </p:nvSpPr>
        <p:spPr>
          <a:xfrm>
            <a:off x="457200" y="2133600"/>
            <a:ext cx="8229600" cy="4038600"/>
          </a:xfrm>
        </p:spPr>
        <p:txBody>
          <a:bodyPr/>
          <a:lstStyle/>
          <a:p>
            <a:r>
              <a:rPr lang="en-US" b="1" dirty="0" smtClean="0">
                <a:solidFill>
                  <a:schemeClr val="tx1">
                    <a:lumMod val="95000"/>
                    <a:lumOff val="5000"/>
                  </a:schemeClr>
                </a:solidFill>
              </a:rPr>
              <a:t>Older farmer’s response may be aggressive; upset about other people telling him what he can/can’t do</a:t>
            </a:r>
          </a:p>
          <a:p>
            <a:r>
              <a:rPr lang="en-US" b="1" dirty="0" smtClean="0">
                <a:solidFill>
                  <a:schemeClr val="tx1">
                    <a:lumMod val="95000"/>
                    <a:lumOff val="5000"/>
                  </a:schemeClr>
                </a:solidFill>
              </a:rPr>
              <a:t>Older generation is more traditional – women don’t tell men what to do</a:t>
            </a:r>
          </a:p>
          <a:p>
            <a:r>
              <a:rPr lang="en-US" b="1" dirty="0" smtClean="0">
                <a:solidFill>
                  <a:schemeClr val="tx1">
                    <a:lumMod val="95000"/>
                    <a:lumOff val="5000"/>
                  </a:schemeClr>
                </a:solidFill>
              </a:rPr>
              <a:t>Personality is a factor</a:t>
            </a:r>
          </a:p>
          <a:p>
            <a:r>
              <a:rPr lang="en-US" b="1" dirty="0" smtClean="0">
                <a:solidFill>
                  <a:schemeClr val="tx1">
                    <a:lumMod val="95000"/>
                    <a:lumOff val="5000"/>
                  </a:schemeClr>
                </a:solidFill>
              </a:rPr>
              <a:t>Older farmer must come to realization that the job can get done without them</a:t>
            </a:r>
          </a:p>
          <a:p>
            <a:r>
              <a:rPr lang="en-US" b="1" dirty="0" smtClean="0">
                <a:solidFill>
                  <a:schemeClr val="tx1">
                    <a:lumMod val="95000"/>
                    <a:lumOff val="5000"/>
                  </a:schemeClr>
                </a:solidFill>
              </a:rPr>
              <a:t>Farmers may have “mental block” for changes</a:t>
            </a:r>
          </a:p>
          <a:p>
            <a:endParaRPr lang="en-US" b="1" dirty="0" smtClean="0"/>
          </a:p>
          <a:p>
            <a:endParaRPr lang="en-US" dirty="0" smtClean="0"/>
          </a:p>
        </p:txBody>
      </p:sp>
      <p:sp>
        <p:nvSpPr>
          <p:cNvPr id="5" name="TextBox 4"/>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6" name="Picture 2" descr="C:\Users\dtclau2\Desktop\Documents\My Files\Logos and Maps\College of Nursing PMS 2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797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304800" y="381000"/>
            <a:ext cx="8534400" cy="758825"/>
          </a:xfrm>
        </p:spPr>
        <p:txBody>
          <a:bodyPr/>
          <a:lstStyle/>
          <a:p>
            <a:pPr eaLnBrk="1" hangingPunct="1"/>
            <a:r>
              <a:rPr lang="en-US" b="1" dirty="0" smtClean="0"/>
              <a:t>Preliminary Themes</a:t>
            </a:r>
          </a:p>
        </p:txBody>
      </p:sp>
      <p:sp>
        <p:nvSpPr>
          <p:cNvPr id="16387" name="Content Placeholder 3"/>
          <p:cNvSpPr>
            <a:spLocks noGrp="1"/>
          </p:cNvSpPr>
          <p:nvPr>
            <p:ph sz="half" idx="4294967295"/>
          </p:nvPr>
        </p:nvSpPr>
        <p:spPr>
          <a:xfrm>
            <a:off x="323780" y="1550649"/>
            <a:ext cx="4038600" cy="4681538"/>
          </a:xfrm>
          <a:prstGeom prst="rect">
            <a:avLst/>
          </a:prstGeom>
        </p:spPr>
        <p:txBody>
          <a:bodyPr/>
          <a:lstStyle/>
          <a:p>
            <a:pPr eaLnBrk="1" hangingPunct="1">
              <a:spcAft>
                <a:spcPts val="1200"/>
              </a:spcAft>
              <a:buFont typeface="Wingdings 2" pitchFamily="18" charset="2"/>
              <a:buNone/>
            </a:pPr>
            <a:r>
              <a:rPr lang="en-US" b="1" u="sng" dirty="0" smtClean="0">
                <a:solidFill>
                  <a:schemeClr val="tx1">
                    <a:lumMod val="65000"/>
                    <a:lumOff val="35000"/>
                  </a:schemeClr>
                </a:solidFill>
              </a:rPr>
              <a:t>Older Farmers</a:t>
            </a:r>
          </a:p>
          <a:p>
            <a:pPr eaLnBrk="1" hangingPunct="1"/>
            <a:r>
              <a:rPr lang="en-US" b="1" dirty="0" smtClean="0">
                <a:solidFill>
                  <a:schemeClr val="tx1">
                    <a:lumMod val="95000"/>
                    <a:lumOff val="5000"/>
                  </a:schemeClr>
                </a:solidFill>
              </a:rPr>
              <a:t>“Don’t tell us we can’t do this any more.”</a:t>
            </a:r>
          </a:p>
          <a:p>
            <a:pPr eaLnBrk="1" hangingPunct="1"/>
            <a:r>
              <a:rPr lang="en-US" b="1" dirty="0" smtClean="0">
                <a:solidFill>
                  <a:schemeClr val="tx1">
                    <a:lumMod val="95000"/>
                    <a:lumOff val="5000"/>
                  </a:schemeClr>
                </a:solidFill>
              </a:rPr>
              <a:t>Resistant to any type of assessment</a:t>
            </a:r>
          </a:p>
          <a:p>
            <a:pPr eaLnBrk="1" hangingPunct="1"/>
            <a:r>
              <a:rPr lang="en-US" b="1" dirty="0" smtClean="0">
                <a:solidFill>
                  <a:schemeClr val="tx1">
                    <a:lumMod val="95000"/>
                    <a:lumOff val="5000"/>
                  </a:schemeClr>
                </a:solidFill>
              </a:rPr>
              <a:t>More concerned about hurting someone else than hurting themselves</a:t>
            </a:r>
          </a:p>
          <a:p>
            <a:pPr eaLnBrk="1" hangingPunct="1"/>
            <a:r>
              <a:rPr lang="en-US" b="1" dirty="0" smtClean="0">
                <a:solidFill>
                  <a:schemeClr val="tx1">
                    <a:lumMod val="95000"/>
                    <a:lumOff val="5000"/>
                  </a:schemeClr>
                </a:solidFill>
              </a:rPr>
              <a:t>Use humor</a:t>
            </a:r>
          </a:p>
          <a:p>
            <a:pPr eaLnBrk="1" hangingPunct="1"/>
            <a:r>
              <a:rPr lang="en-US" b="1" dirty="0" smtClean="0">
                <a:solidFill>
                  <a:schemeClr val="tx1">
                    <a:lumMod val="95000"/>
                    <a:lumOff val="5000"/>
                  </a:schemeClr>
                </a:solidFill>
              </a:rPr>
              <a:t>Be realistic</a:t>
            </a:r>
          </a:p>
          <a:p>
            <a:pPr eaLnBrk="1" hangingPunct="1"/>
            <a:endParaRPr lang="en-US" dirty="0" smtClean="0"/>
          </a:p>
        </p:txBody>
      </p:sp>
      <p:sp>
        <p:nvSpPr>
          <p:cNvPr id="16388" name="Content Placeholder 4"/>
          <p:cNvSpPr>
            <a:spLocks noGrp="1"/>
          </p:cNvSpPr>
          <p:nvPr>
            <p:ph sz="half" idx="2"/>
          </p:nvPr>
        </p:nvSpPr>
        <p:spPr>
          <a:xfrm>
            <a:off x="4800600" y="1540425"/>
            <a:ext cx="4038600" cy="4681538"/>
          </a:xfrm>
        </p:spPr>
        <p:txBody>
          <a:bodyPr/>
          <a:lstStyle/>
          <a:p>
            <a:pPr eaLnBrk="1" hangingPunct="1">
              <a:spcAft>
                <a:spcPts val="1200"/>
              </a:spcAft>
              <a:buFont typeface="Wingdings 2" pitchFamily="18" charset="2"/>
              <a:buNone/>
            </a:pPr>
            <a:r>
              <a:rPr lang="en-US" b="1" u="sng" dirty="0" smtClean="0">
                <a:solidFill>
                  <a:schemeClr val="tx1">
                    <a:lumMod val="65000"/>
                    <a:lumOff val="35000"/>
                  </a:schemeClr>
                </a:solidFill>
              </a:rPr>
              <a:t>Farmers’ Family</a:t>
            </a:r>
          </a:p>
          <a:p>
            <a:pPr eaLnBrk="1" hangingPunct="1"/>
            <a:r>
              <a:rPr lang="en-US" b="1" dirty="0" smtClean="0">
                <a:solidFill>
                  <a:schemeClr val="tx1">
                    <a:lumMod val="95000"/>
                    <a:lumOff val="5000"/>
                  </a:schemeClr>
                </a:solidFill>
              </a:rPr>
              <a:t>“They won’t listen.”</a:t>
            </a:r>
          </a:p>
          <a:p>
            <a:pPr eaLnBrk="1" hangingPunct="1"/>
            <a:r>
              <a:rPr lang="en-US" b="1" dirty="0" smtClean="0">
                <a:solidFill>
                  <a:schemeClr val="tx1">
                    <a:lumMod val="95000"/>
                    <a:lumOff val="5000"/>
                  </a:schemeClr>
                </a:solidFill>
              </a:rPr>
              <a:t>Find alternative tasks that aren’t as risky</a:t>
            </a:r>
          </a:p>
          <a:p>
            <a:pPr eaLnBrk="1" hangingPunct="1"/>
            <a:r>
              <a:rPr lang="en-US" b="1" dirty="0" smtClean="0">
                <a:solidFill>
                  <a:schemeClr val="tx1">
                    <a:lumMod val="95000"/>
                    <a:lumOff val="5000"/>
                  </a:schemeClr>
                </a:solidFill>
              </a:rPr>
              <a:t>Ensure older farmers use familiar equipment – not too technical or high speed</a:t>
            </a:r>
          </a:p>
          <a:p>
            <a:pPr eaLnBrk="1" hangingPunct="1">
              <a:buFont typeface="Wingdings 2" pitchFamily="18" charset="2"/>
              <a:buNone/>
            </a:pPr>
            <a:endParaRPr lang="en-US" b="1" dirty="0" smtClean="0"/>
          </a:p>
        </p:txBody>
      </p:sp>
      <p:sp>
        <p:nvSpPr>
          <p:cNvPr id="5" name="TextBox 4"/>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7" name="Picture 2" descr="C:\Users\dtclau2\Desktop\Documents\My Files\Logos and Maps\College of Nursing PMS 2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15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90550" y="1295400"/>
            <a:ext cx="6502834" cy="1066800"/>
          </a:xfrm>
          <a:prstGeom prst="rect">
            <a:avLst/>
          </a:prstGeom>
          <a:noFill/>
          <a:ln w="9525">
            <a:noFill/>
            <a:miter lim="800000"/>
            <a:headEnd/>
            <a:tailEnd/>
          </a:ln>
        </p:spPr>
        <p:txBody>
          <a:bodyPr anchor="ctr"/>
          <a:lstStyle/>
          <a:p>
            <a:pPr eaLnBrk="0" hangingPunct="0">
              <a:defRPr/>
            </a:pPr>
            <a:r>
              <a:rPr lang="en-US" i="1" dirty="0">
                <a:solidFill>
                  <a:schemeClr val="tx1">
                    <a:lumMod val="85000"/>
                    <a:lumOff val="15000"/>
                  </a:schemeClr>
                </a:solidFill>
                <a:latin typeface="Bookman Old Style" pitchFamily="18" charset="0"/>
                <a:ea typeface="+mj-ea"/>
                <a:cs typeface="Arial" pitchFamily="34" charset="0"/>
              </a:rPr>
              <a:t>“We have abused our bodies doing farm work. We had to prove ourselves when we were young. We need to learn to slack off a bit but that’s not how we were brought up.”</a:t>
            </a:r>
          </a:p>
          <a:p>
            <a:pPr algn="ctr" eaLnBrk="0" hangingPunct="0">
              <a:defRPr/>
            </a:pPr>
            <a:endParaRPr lang="en-US" sz="2000" i="1" dirty="0">
              <a:latin typeface="Bookman Old Style" pitchFamily="18" charset="0"/>
              <a:ea typeface="+mj-ea"/>
              <a:cs typeface="Arial" pitchFamily="34" charset="0"/>
            </a:endParaRPr>
          </a:p>
        </p:txBody>
      </p:sp>
      <p:sp>
        <p:nvSpPr>
          <p:cNvPr id="4" name="Title 1"/>
          <p:cNvSpPr txBox="1">
            <a:spLocks/>
          </p:cNvSpPr>
          <p:nvPr/>
        </p:nvSpPr>
        <p:spPr bwMode="auto">
          <a:xfrm>
            <a:off x="666750" y="2388870"/>
            <a:ext cx="6426634" cy="1040130"/>
          </a:xfrm>
          <a:prstGeom prst="rect">
            <a:avLst/>
          </a:prstGeom>
          <a:noFill/>
          <a:ln w="9525">
            <a:noFill/>
            <a:miter lim="800000"/>
            <a:headEnd/>
            <a:tailEnd/>
          </a:ln>
        </p:spPr>
        <p:txBody>
          <a:bodyPr anchor="ctr"/>
          <a:lstStyle/>
          <a:p>
            <a:pPr eaLnBrk="0" hangingPunct="0">
              <a:defRPr/>
            </a:pPr>
            <a:r>
              <a:rPr lang="en-US" i="1" dirty="0">
                <a:solidFill>
                  <a:schemeClr val="tx1">
                    <a:lumMod val="85000"/>
                    <a:lumOff val="15000"/>
                  </a:schemeClr>
                </a:solidFill>
                <a:latin typeface="Bookman Old Style" pitchFamily="18" charset="0"/>
                <a:ea typeface="+mj-ea"/>
                <a:cs typeface="Arial" pitchFamily="34" charset="0"/>
              </a:rPr>
              <a:t>“These younger ones need to be careful what they tell us to do. Putting us on tractors to mow banks is probably the worst thing we can do. That’s how we get killed.”</a:t>
            </a:r>
          </a:p>
        </p:txBody>
      </p:sp>
      <p:sp>
        <p:nvSpPr>
          <p:cNvPr id="5" name="Title 1"/>
          <p:cNvSpPr txBox="1">
            <a:spLocks/>
          </p:cNvSpPr>
          <p:nvPr/>
        </p:nvSpPr>
        <p:spPr bwMode="auto">
          <a:xfrm>
            <a:off x="590550" y="4495800"/>
            <a:ext cx="7543800" cy="685800"/>
          </a:xfrm>
          <a:prstGeom prst="rect">
            <a:avLst/>
          </a:prstGeom>
          <a:noFill/>
          <a:ln w="9525">
            <a:noFill/>
            <a:miter lim="800000"/>
            <a:headEnd/>
            <a:tailEnd/>
          </a:ln>
        </p:spPr>
        <p:txBody>
          <a:bodyPr anchor="ctr"/>
          <a:lstStyle/>
          <a:p>
            <a:pPr eaLnBrk="0" hangingPunct="0">
              <a:defRPr/>
            </a:pPr>
            <a:r>
              <a:rPr lang="en-US" i="1" dirty="0">
                <a:solidFill>
                  <a:schemeClr val="tx1">
                    <a:lumMod val="85000"/>
                    <a:lumOff val="15000"/>
                  </a:schemeClr>
                </a:solidFill>
                <a:latin typeface="Bookman Old Style" pitchFamily="18" charset="0"/>
                <a:ea typeface="+mj-ea"/>
                <a:cs typeface="Arial" pitchFamily="34" charset="0"/>
              </a:rPr>
              <a:t>“That’s one thing, if you take their freedom away, you break an old farmer’s spirit just like that.”</a:t>
            </a:r>
          </a:p>
        </p:txBody>
      </p:sp>
      <p:sp>
        <p:nvSpPr>
          <p:cNvPr id="6" name="Title 1"/>
          <p:cNvSpPr txBox="1">
            <a:spLocks/>
          </p:cNvSpPr>
          <p:nvPr/>
        </p:nvSpPr>
        <p:spPr bwMode="auto">
          <a:xfrm>
            <a:off x="617220" y="3543299"/>
            <a:ext cx="7543800" cy="838200"/>
          </a:xfrm>
          <a:prstGeom prst="rect">
            <a:avLst/>
          </a:prstGeom>
          <a:noFill/>
          <a:ln w="9525">
            <a:noFill/>
            <a:miter lim="800000"/>
            <a:headEnd/>
            <a:tailEnd/>
          </a:ln>
        </p:spPr>
        <p:txBody>
          <a:bodyPr anchor="ctr"/>
          <a:lstStyle/>
          <a:p>
            <a:pPr eaLnBrk="0" hangingPunct="0">
              <a:defRPr/>
            </a:pPr>
            <a:r>
              <a:rPr lang="en-US" i="1" dirty="0">
                <a:solidFill>
                  <a:schemeClr val="tx1">
                    <a:lumMod val="85000"/>
                    <a:lumOff val="15000"/>
                  </a:schemeClr>
                </a:solidFill>
                <a:latin typeface="Bookman Old Style" pitchFamily="18" charset="0"/>
                <a:ea typeface="+mj-ea"/>
                <a:cs typeface="Arial" pitchFamily="34" charset="0"/>
              </a:rPr>
              <a:t>“I think as you get older the more important it is to just be able to accomplish something</a:t>
            </a:r>
            <a:r>
              <a:rPr lang="en-US" i="1" dirty="0" smtClean="0">
                <a:solidFill>
                  <a:schemeClr val="tx1">
                    <a:lumMod val="85000"/>
                    <a:lumOff val="15000"/>
                  </a:schemeClr>
                </a:solidFill>
                <a:latin typeface="Bookman Old Style" pitchFamily="18" charset="0"/>
                <a:ea typeface="+mj-ea"/>
                <a:cs typeface="Arial" pitchFamily="34" charset="0"/>
              </a:rPr>
              <a:t>.”</a:t>
            </a:r>
            <a:endParaRPr lang="en-US" i="1" dirty="0">
              <a:solidFill>
                <a:schemeClr val="tx1">
                  <a:lumMod val="85000"/>
                  <a:lumOff val="15000"/>
                </a:schemeClr>
              </a:solidFill>
              <a:latin typeface="Bookman Old Style" pitchFamily="18" charset="0"/>
              <a:ea typeface="+mj-ea"/>
              <a:cs typeface="Arial" pitchFamily="34" charset="0"/>
            </a:endParaRPr>
          </a:p>
        </p:txBody>
      </p:sp>
      <p:sp>
        <p:nvSpPr>
          <p:cNvPr id="13" name="Title 1"/>
          <p:cNvSpPr>
            <a:spLocks noGrp="1"/>
          </p:cNvSpPr>
          <p:nvPr>
            <p:ph type="title"/>
          </p:nvPr>
        </p:nvSpPr>
        <p:spPr>
          <a:xfrm>
            <a:off x="457200" y="5295899"/>
            <a:ext cx="7772400" cy="762000"/>
          </a:xfrm>
        </p:spPr>
        <p:txBody>
          <a:bodyPr/>
          <a:lstStyle/>
          <a:p>
            <a:pPr>
              <a:lnSpc>
                <a:spcPct val="100000"/>
              </a:lnSpc>
            </a:pPr>
            <a:r>
              <a:rPr lang="en-US" sz="1800" dirty="0" smtClean="0">
                <a:solidFill>
                  <a:schemeClr val="tx1">
                    <a:lumMod val="85000"/>
                    <a:lumOff val="15000"/>
                  </a:schemeClr>
                </a:solidFill>
                <a:effectLst/>
                <a:latin typeface="Bookman Old Style" pitchFamily="18" charset="0"/>
                <a:cs typeface="Arial" charset="0"/>
              </a:rPr>
              <a:t>So, how did the conversation go with your Dad about him giving up the keys to the tractor?  </a:t>
            </a:r>
            <a:r>
              <a:rPr lang="en-US" sz="1800" i="1" dirty="0" smtClean="0">
                <a:solidFill>
                  <a:schemeClr val="tx1">
                    <a:lumMod val="85000"/>
                    <a:lumOff val="15000"/>
                  </a:schemeClr>
                </a:solidFill>
                <a:effectLst/>
                <a:latin typeface="Bookman Old Style" pitchFamily="18" charset="0"/>
                <a:cs typeface="Arial" charset="0"/>
              </a:rPr>
              <a:t>“It was the hardest thing I ever had to do.”</a:t>
            </a:r>
          </a:p>
        </p:txBody>
      </p:sp>
      <p:pic>
        <p:nvPicPr>
          <p:cNvPr id="1030" name="Picture 6" descr="C:\Users\dtclau2\AppData\Local\Microsoft\Windows\Temporary Internet Files\Content.IE5\7NALB1NB\MC90005372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570" y="2308861"/>
            <a:ext cx="4953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tclau2\AppData\Local\Microsoft\Windows\Temporary Internet Files\Content.IE5\7NALB1NB\MC90005372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3486149"/>
            <a:ext cx="4953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dtclau2\AppData\Local\Microsoft\Windows\Temporary Internet Files\Content.IE5\7NALB1NB\MC90005372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4396739"/>
            <a:ext cx="4953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dtclau2\AppData\Local\Microsoft\Windows\Temporary Internet Files\Content.IE5\7NALB1NB\MC90005372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570" y="5257800"/>
            <a:ext cx="4953000" cy="4571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020662" y="304800"/>
            <a:ext cx="5718810" cy="838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Their Stories</a:t>
            </a:r>
            <a:endParaRPr lang="en-US" dirty="0"/>
          </a:p>
        </p:txBody>
      </p:sp>
      <p:pic>
        <p:nvPicPr>
          <p:cNvPr id="14"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dtclau2\Desktop\Documents\Pictures\ATV Study\P101005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5601" y="641057"/>
            <a:ext cx="1929532" cy="2787943"/>
          </a:xfrm>
          <a:prstGeom prst="rect">
            <a:avLst/>
          </a:prstGeom>
          <a:ln>
            <a:noFill/>
          </a:ln>
          <a:effectLst>
            <a:softEdge rad="112500"/>
          </a:effectLst>
        </p:spPr>
      </p:pic>
    </p:spTree>
    <p:extLst>
      <p:ext uri="{BB962C8B-B14F-4D97-AF65-F5344CB8AC3E}">
        <p14:creationId xmlns:p14="http://schemas.microsoft.com/office/powerpoint/2010/main" val="2006713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553200" cy="5486400"/>
          </a:xfrm>
        </p:spPr>
        <p:txBody>
          <a:bodyPr/>
          <a:lstStyle/>
          <a:p>
            <a:r>
              <a:rPr lang="en-US" b="1" dirty="0" smtClean="0"/>
              <a:t>Your Stories</a:t>
            </a:r>
            <a:br>
              <a:rPr lang="en-US" b="1" dirty="0" smtClean="0"/>
            </a:br>
            <a:r>
              <a:rPr lang="en-US" b="1" dirty="0" smtClean="0"/>
              <a:t/>
            </a:r>
            <a:br>
              <a:rPr lang="en-US" b="1" dirty="0" smtClean="0"/>
            </a:br>
            <a:r>
              <a:rPr lang="en-US" b="1" dirty="0" smtClean="0"/>
              <a:t>Your Thoughts</a:t>
            </a:r>
            <a:br>
              <a:rPr lang="en-US" b="1" dirty="0" smtClean="0"/>
            </a:br>
            <a:r>
              <a:rPr lang="en-US" b="1" dirty="0"/>
              <a:t/>
            </a:r>
            <a:br>
              <a:rPr lang="en-US" b="1" dirty="0"/>
            </a:br>
            <a:r>
              <a:rPr lang="en-US" b="1" dirty="0" smtClean="0"/>
              <a:t>Your Ideas</a:t>
            </a:r>
            <a:r>
              <a:rPr lang="en-US" dirty="0" smtClean="0"/>
              <a:t/>
            </a:r>
            <a:br>
              <a:rPr lang="en-US" dirty="0" smtClean="0"/>
            </a:br>
            <a:endParaRPr lang="en-US" dirty="0"/>
          </a:p>
        </p:txBody>
      </p:sp>
      <p:pic>
        <p:nvPicPr>
          <p:cNvPr id="2050" name="Picture 2" descr="C:\Users\dtclau2\AppData\Local\Microsoft\Windows\Temporary Internet Files\Content.IE5\0NYEUOCK\MC9002925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990600"/>
            <a:ext cx="1450238" cy="18077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573" y="6225699"/>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10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65" y="1066800"/>
            <a:ext cx="8229600" cy="5132984"/>
          </a:xfrm>
        </p:spPr>
        <p:txBody>
          <a:bodyPr>
            <a:normAutofit/>
          </a:bodyPr>
          <a:lstStyle/>
          <a:p>
            <a:r>
              <a:rPr lang="en-US" sz="2800" b="1" dirty="0">
                <a:solidFill>
                  <a:schemeClr val="tx1">
                    <a:lumMod val="95000"/>
                    <a:lumOff val="5000"/>
                  </a:schemeClr>
                </a:solidFill>
              </a:rPr>
              <a:t>What </a:t>
            </a:r>
            <a:r>
              <a:rPr lang="en-US" sz="2800" b="1" dirty="0" smtClean="0">
                <a:solidFill>
                  <a:schemeClr val="tx1">
                    <a:lumMod val="95000"/>
                    <a:lumOff val="5000"/>
                  </a:schemeClr>
                </a:solidFill>
              </a:rPr>
              <a:t>has worked for yourself or for your farm family to adapt farm work for older people?</a:t>
            </a:r>
          </a:p>
          <a:p>
            <a:pPr marL="0" indent="0">
              <a:buNone/>
            </a:pPr>
            <a:endParaRPr lang="en-US" sz="1400" b="1" dirty="0">
              <a:solidFill>
                <a:schemeClr val="tx1">
                  <a:lumMod val="95000"/>
                  <a:lumOff val="5000"/>
                </a:schemeClr>
              </a:solidFill>
            </a:endParaRPr>
          </a:p>
          <a:p>
            <a:r>
              <a:rPr lang="en-US" sz="2800" b="1" dirty="0" smtClean="0">
                <a:solidFill>
                  <a:schemeClr val="tx1">
                    <a:lumMod val="95000"/>
                    <a:lumOff val="5000"/>
                  </a:schemeClr>
                </a:solidFill>
              </a:rPr>
              <a:t>What are your concerns?</a:t>
            </a:r>
          </a:p>
          <a:p>
            <a:pPr marL="0" indent="0">
              <a:buNone/>
            </a:pPr>
            <a:endParaRPr lang="en-US" sz="1400" b="1" dirty="0" smtClean="0">
              <a:solidFill>
                <a:schemeClr val="tx1">
                  <a:lumMod val="95000"/>
                  <a:lumOff val="5000"/>
                </a:schemeClr>
              </a:solidFill>
            </a:endParaRPr>
          </a:p>
          <a:p>
            <a:r>
              <a:rPr lang="en-US" sz="2800" b="1" dirty="0" smtClean="0">
                <a:solidFill>
                  <a:schemeClr val="tx1">
                    <a:lumMod val="95000"/>
                    <a:lumOff val="5000"/>
                  </a:schemeClr>
                </a:solidFill>
              </a:rPr>
              <a:t>What adaptations has farmer made to make farm work easier/safer?</a:t>
            </a:r>
          </a:p>
          <a:p>
            <a:pPr marL="0" indent="0">
              <a:buNone/>
            </a:pPr>
            <a:endParaRPr lang="en-US" sz="1400" b="1" dirty="0" smtClean="0">
              <a:solidFill>
                <a:schemeClr val="tx1">
                  <a:lumMod val="95000"/>
                  <a:lumOff val="5000"/>
                </a:schemeClr>
              </a:solidFill>
            </a:endParaRPr>
          </a:p>
          <a:p>
            <a:r>
              <a:rPr lang="en-US" sz="2800" b="1" dirty="0" smtClean="0">
                <a:solidFill>
                  <a:schemeClr val="tx1">
                    <a:lumMod val="95000"/>
                    <a:lumOff val="5000"/>
                  </a:schemeClr>
                </a:solidFill>
              </a:rPr>
              <a:t>What would make an aging farmer think and act on these concerns</a:t>
            </a:r>
            <a:r>
              <a:rPr lang="en-US" b="1" dirty="0" smtClean="0">
                <a:solidFill>
                  <a:schemeClr val="tx1">
                    <a:lumMod val="95000"/>
                    <a:lumOff val="5000"/>
                  </a:schemeClr>
                </a:solidFill>
              </a:rPr>
              <a:t>?</a:t>
            </a:r>
          </a:p>
          <a:p>
            <a:endParaRPr lang="en-US" dirty="0" smtClean="0">
              <a:solidFill>
                <a:schemeClr val="tx1">
                  <a:lumMod val="95000"/>
                  <a:lumOff val="5000"/>
                </a:schemeClr>
              </a:solidFill>
            </a:endParaRPr>
          </a:p>
          <a:p>
            <a:endParaRPr lang="en-US" dirty="0"/>
          </a:p>
        </p:txBody>
      </p:sp>
      <p:pic>
        <p:nvPicPr>
          <p:cNvPr id="6" name="Picture 2" descr="C:\Users\dtclau2\AppData\Local\Microsoft\Windows\Temporary Internet Files\Content.IE5\0NYEUOCK\MC9002925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91200"/>
            <a:ext cx="655554" cy="817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08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944562"/>
          </a:xfrm>
        </p:spPr>
        <p:txBody>
          <a:bodyPr/>
          <a:lstStyle/>
          <a:p>
            <a:r>
              <a:rPr lang="en-US" dirty="0" smtClean="0"/>
              <a:t>Resources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39362965"/>
              </p:ext>
            </p:extLst>
          </p:nvPr>
        </p:nvGraphicFramePr>
        <p:xfrm>
          <a:off x="197498" y="1371600"/>
          <a:ext cx="8794102" cy="4343400"/>
        </p:xfrm>
        <a:graphic>
          <a:graphicData uri="http://schemas.openxmlformats.org/drawingml/2006/table">
            <a:tbl>
              <a:tblPr firstRow="1" firstCol="1" bandRow="1">
                <a:tableStyleId>{5C22544A-7EE6-4342-B048-85BDC9FD1C3A}</a:tableStyleId>
              </a:tblPr>
              <a:tblGrid>
                <a:gridCol w="2596354"/>
                <a:gridCol w="6197748"/>
              </a:tblGrid>
              <a:tr h="315299">
                <a:tc>
                  <a:txBody>
                    <a:bodyPr/>
                    <a:lstStyle/>
                    <a:p>
                      <a:pPr marL="0" marR="0">
                        <a:spcBef>
                          <a:spcPts val="0"/>
                        </a:spcBef>
                        <a:spcAft>
                          <a:spcPts val="0"/>
                        </a:spcAft>
                      </a:pPr>
                      <a:endParaRPr lang="en-US" sz="2000" dirty="0">
                        <a:effectLst/>
                        <a:latin typeface="+mj-lt"/>
                        <a:ea typeface="Calibri"/>
                        <a:cs typeface="Times New Roman"/>
                      </a:endParaRPr>
                    </a:p>
                  </a:txBody>
                  <a:tcPr marL="68580" marR="68580" marT="0" marB="0"/>
                </a:tc>
                <a:tc>
                  <a:txBody>
                    <a:bodyPr/>
                    <a:lstStyle/>
                    <a:p>
                      <a:pPr marL="0" marR="0">
                        <a:spcBef>
                          <a:spcPts val="0"/>
                        </a:spcBef>
                        <a:spcAft>
                          <a:spcPts val="0"/>
                        </a:spcAft>
                      </a:pPr>
                      <a:endParaRPr lang="en-US" sz="2000" b="1" dirty="0">
                        <a:effectLst/>
                        <a:latin typeface="+mj-lt"/>
                        <a:ea typeface="Calibri"/>
                        <a:cs typeface="Times New Roman"/>
                      </a:endParaRPr>
                    </a:p>
                  </a:txBody>
                  <a:tcPr marL="68580" marR="68580" marT="0" marB="0"/>
                </a:tc>
              </a:tr>
              <a:tr h="560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effectLst/>
                          <a:latin typeface="+mj-lt"/>
                        </a:rPr>
                        <a:t>AgNurse</a:t>
                      </a:r>
                      <a:endParaRPr lang="en-US" sz="2000" dirty="0" smtClean="0">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effectLst/>
                          <a:latin typeface="+mj-lt"/>
                        </a:rPr>
                        <a:t>http://www.facebook.com/Agriculture.nurse</a:t>
                      </a:r>
                      <a:endParaRPr lang="en-US" sz="2000" b="1" dirty="0" smtClean="0">
                        <a:effectLst/>
                        <a:latin typeface="+mj-lt"/>
                        <a:ea typeface="Calibri"/>
                        <a:cs typeface="Times New Roman"/>
                      </a:endParaRPr>
                    </a:p>
                  </a:txBody>
                  <a:tcPr marL="68580" marR="68580" marT="0" marB="0"/>
                </a:tc>
              </a:tr>
              <a:tr h="560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j-lt"/>
                        </a:rPr>
                        <a:t>National </a:t>
                      </a:r>
                      <a:r>
                        <a:rPr lang="en-US" sz="2000" dirty="0" err="1" smtClean="0">
                          <a:effectLst/>
                          <a:latin typeface="+mj-lt"/>
                        </a:rPr>
                        <a:t>AgrAbility</a:t>
                      </a:r>
                      <a:endParaRPr lang="en-US" sz="2000" dirty="0" smtClean="0">
                        <a:effectLst/>
                        <a:latin typeface="+mj-lt"/>
                        <a:ea typeface="Calibri"/>
                        <a:cs typeface="Times New Roman"/>
                      </a:endParaRPr>
                    </a:p>
                  </a:txBody>
                  <a:tcPr marL="68580" marR="68580" marT="0" marB="0"/>
                </a:tc>
                <a:tc>
                  <a:txBody>
                    <a:bodyPr/>
                    <a:lstStyle/>
                    <a:p>
                      <a:pPr marL="0" marR="0">
                        <a:spcBef>
                          <a:spcPts val="0"/>
                        </a:spcBef>
                        <a:spcAft>
                          <a:spcPts val="0"/>
                        </a:spcAft>
                      </a:pPr>
                      <a:r>
                        <a:rPr lang="en-US" sz="2000" b="1" dirty="0" smtClean="0">
                          <a:effectLst/>
                          <a:latin typeface="+mj-lt"/>
                        </a:rPr>
                        <a:t> http://agrability.org/ </a:t>
                      </a:r>
                      <a:endParaRPr lang="en-US" sz="2000" b="1" dirty="0">
                        <a:effectLst/>
                        <a:latin typeface="+mj-lt"/>
                        <a:ea typeface="Calibri"/>
                        <a:cs typeface="Times New Roman"/>
                      </a:endParaRPr>
                    </a:p>
                  </a:txBody>
                  <a:tcPr marL="68580" marR="68580" marT="0" marB="0"/>
                </a:tc>
              </a:tr>
              <a:tr h="606912">
                <a:tc>
                  <a:txBody>
                    <a:bodyPr/>
                    <a:lstStyle/>
                    <a:p>
                      <a:pPr marL="0" marR="0">
                        <a:spcBef>
                          <a:spcPts val="0"/>
                        </a:spcBef>
                        <a:spcAft>
                          <a:spcPts val="0"/>
                        </a:spcAft>
                      </a:pPr>
                      <a:r>
                        <a:rPr lang="en-US" sz="2000" dirty="0" err="1" smtClean="0">
                          <a:effectLst/>
                          <a:latin typeface="+mj-lt"/>
                        </a:rPr>
                        <a:t>AgriSafe</a:t>
                      </a:r>
                      <a:endParaRPr lang="en-US" sz="2000" dirty="0">
                        <a:effectLst/>
                        <a:latin typeface="+mj-lt"/>
                        <a:ea typeface="Calibri"/>
                        <a:cs typeface="Times New Roman"/>
                      </a:endParaRPr>
                    </a:p>
                  </a:txBody>
                  <a:tcPr marL="68580" marR="68580" marT="0" marB="0"/>
                </a:tc>
                <a:tc>
                  <a:txBody>
                    <a:bodyPr/>
                    <a:lstStyle/>
                    <a:p>
                      <a:pPr marL="0" marR="0">
                        <a:spcBef>
                          <a:spcPts val="0"/>
                        </a:spcBef>
                        <a:spcAft>
                          <a:spcPts val="0"/>
                        </a:spcAft>
                      </a:pPr>
                      <a:r>
                        <a:rPr lang="en-US" sz="2000" b="1" dirty="0">
                          <a:effectLst/>
                          <a:latin typeface="+mj-lt"/>
                        </a:rPr>
                        <a:t> </a:t>
                      </a:r>
                      <a:r>
                        <a:rPr lang="en-US" sz="2000" b="1" dirty="0" smtClean="0">
                          <a:effectLst/>
                          <a:latin typeface="+mj-lt"/>
                        </a:rPr>
                        <a:t>http://www.agrisafe.org/</a:t>
                      </a:r>
                      <a:endParaRPr lang="en-US" sz="2000" b="1" dirty="0">
                        <a:effectLst/>
                        <a:latin typeface="+mj-lt"/>
                        <a:ea typeface="Calibri"/>
                        <a:cs typeface="Times New Roman"/>
                      </a:endParaRPr>
                    </a:p>
                  </a:txBody>
                  <a:tcPr marL="68580" marR="68580" marT="0" marB="0"/>
                </a:tc>
              </a:tr>
              <a:tr h="568132">
                <a:tc>
                  <a:txBody>
                    <a:bodyPr/>
                    <a:lstStyle/>
                    <a:p>
                      <a:pPr marL="0" marR="0">
                        <a:spcBef>
                          <a:spcPts val="0"/>
                        </a:spcBef>
                        <a:spcAft>
                          <a:spcPts val="0"/>
                        </a:spcAft>
                      </a:pPr>
                      <a:r>
                        <a:rPr lang="en-US" sz="2000" dirty="0" err="1" smtClean="0">
                          <a:effectLst/>
                          <a:latin typeface="+mj-lt"/>
                        </a:rPr>
                        <a:t>AgriWellness</a:t>
                      </a:r>
                      <a:endParaRPr lang="en-US" sz="2000" dirty="0">
                        <a:effectLst/>
                        <a:latin typeface="+mj-lt"/>
                        <a:ea typeface="Calibri"/>
                        <a:cs typeface="Times New Roman"/>
                      </a:endParaRPr>
                    </a:p>
                  </a:txBody>
                  <a:tcPr marL="68580" marR="68580" marT="0" marB="0"/>
                </a:tc>
                <a:tc>
                  <a:txBody>
                    <a:bodyPr/>
                    <a:lstStyle/>
                    <a:p>
                      <a:pPr marL="0" marR="0">
                        <a:spcBef>
                          <a:spcPts val="0"/>
                        </a:spcBef>
                        <a:spcAft>
                          <a:spcPts val="0"/>
                        </a:spcAft>
                      </a:pPr>
                      <a:r>
                        <a:rPr lang="en-US" sz="2000" b="1" dirty="0" smtClean="0">
                          <a:effectLst/>
                          <a:latin typeface="+mj-lt"/>
                          <a:ea typeface="Calibri"/>
                          <a:cs typeface="Times New Roman"/>
                        </a:rPr>
                        <a:t>http://agriwellness.org/</a:t>
                      </a:r>
                      <a:endParaRPr lang="en-US" sz="2000" b="1" dirty="0">
                        <a:effectLst/>
                        <a:latin typeface="+mj-lt"/>
                        <a:ea typeface="Calibri"/>
                        <a:cs typeface="Times New Roman"/>
                      </a:endParaRPr>
                    </a:p>
                  </a:txBody>
                  <a:tcPr marL="68580" marR="68580" marT="0" marB="0"/>
                </a:tc>
              </a:tr>
              <a:tr h="631556">
                <a:tc>
                  <a:txBody>
                    <a:bodyPr/>
                    <a:lstStyle/>
                    <a:p>
                      <a:pPr marL="0" marR="0">
                        <a:spcBef>
                          <a:spcPts val="0"/>
                        </a:spcBef>
                        <a:spcAft>
                          <a:spcPts val="0"/>
                        </a:spcAft>
                      </a:pPr>
                      <a:r>
                        <a:rPr lang="en-US" sz="2000" dirty="0" smtClean="0">
                          <a:effectLst/>
                          <a:latin typeface="+mj-lt"/>
                        </a:rPr>
                        <a:t>NIOSH Ag Centers</a:t>
                      </a:r>
                      <a:endParaRPr lang="en-US" sz="2000" dirty="0">
                        <a:effectLst/>
                        <a:latin typeface="+mj-lt"/>
                        <a:ea typeface="Calibri"/>
                        <a:cs typeface="Times New Roman"/>
                      </a:endParaRPr>
                    </a:p>
                  </a:txBody>
                  <a:tcPr marL="68580" marR="68580" marT="0" marB="0"/>
                </a:tc>
                <a:tc>
                  <a:txBody>
                    <a:bodyPr/>
                    <a:lstStyle/>
                    <a:p>
                      <a:pPr marL="0" marR="0">
                        <a:spcBef>
                          <a:spcPts val="0"/>
                        </a:spcBef>
                        <a:spcAft>
                          <a:spcPts val="0"/>
                        </a:spcAft>
                      </a:pPr>
                      <a:r>
                        <a:rPr lang="en-US" sz="2000" b="1" dirty="0">
                          <a:effectLst/>
                          <a:latin typeface="+mj-lt"/>
                        </a:rPr>
                        <a:t> </a:t>
                      </a:r>
                      <a:r>
                        <a:rPr lang="en-US" sz="2000" b="1" dirty="0" smtClean="0">
                          <a:effectLst/>
                          <a:latin typeface="+mj-lt"/>
                        </a:rPr>
                        <a:t>http://www.cdc.gov/niosh/agctrhom.html</a:t>
                      </a:r>
                      <a:endParaRPr lang="en-US" sz="2000" b="1" dirty="0">
                        <a:effectLst/>
                        <a:latin typeface="+mj-lt"/>
                        <a:ea typeface="Calibri"/>
                        <a:cs typeface="Times New Roman"/>
                      </a:endParaRPr>
                    </a:p>
                  </a:txBody>
                  <a:tcPr marL="68580" marR="68580" marT="0" marB="0"/>
                </a:tc>
              </a:tr>
              <a:tr h="1100439">
                <a:tc>
                  <a:txBody>
                    <a:bodyPr/>
                    <a:lstStyle/>
                    <a:p>
                      <a:pPr marL="0" marR="0">
                        <a:spcBef>
                          <a:spcPts val="0"/>
                        </a:spcBef>
                        <a:spcAft>
                          <a:spcPts val="0"/>
                        </a:spcAft>
                      </a:pPr>
                      <a:r>
                        <a:rPr lang="en-US" sz="2000" dirty="0" smtClean="0">
                          <a:effectLst/>
                          <a:latin typeface="+mj-lt"/>
                        </a:rPr>
                        <a:t>NASD – National Agriculture Safety Database</a:t>
                      </a:r>
                      <a:endParaRPr lang="en-US" sz="2000" dirty="0">
                        <a:effectLst/>
                        <a:latin typeface="+mj-lt"/>
                        <a:ea typeface="Calibri"/>
                        <a:cs typeface="Times New Roman"/>
                      </a:endParaRPr>
                    </a:p>
                  </a:txBody>
                  <a:tcPr marL="68580" marR="68580" marT="0" marB="0"/>
                </a:tc>
                <a:tc>
                  <a:txBody>
                    <a:bodyPr/>
                    <a:lstStyle/>
                    <a:p>
                      <a:pPr marL="0" marR="0">
                        <a:spcBef>
                          <a:spcPts val="0"/>
                        </a:spcBef>
                        <a:spcAft>
                          <a:spcPts val="0"/>
                        </a:spcAft>
                      </a:pPr>
                      <a:r>
                        <a:rPr lang="en-US" sz="2000" b="1" dirty="0">
                          <a:effectLst/>
                          <a:latin typeface="+mj-lt"/>
                        </a:rPr>
                        <a:t> </a:t>
                      </a:r>
                      <a:r>
                        <a:rPr lang="en-US" sz="2000" b="1" dirty="0" smtClean="0">
                          <a:effectLst/>
                          <a:latin typeface="+mj-lt"/>
                        </a:rPr>
                        <a:t>http://www.cdc.gov/niosh/nasd.html</a:t>
                      </a:r>
                    </a:p>
                    <a:p>
                      <a:pPr marL="0" marR="0">
                        <a:spcBef>
                          <a:spcPts val="0"/>
                        </a:spcBef>
                        <a:spcAft>
                          <a:spcPts val="0"/>
                        </a:spcAft>
                      </a:pPr>
                      <a:r>
                        <a:rPr lang="en-US" sz="2000" b="1" dirty="0" smtClean="0">
                          <a:effectLst/>
                          <a:latin typeface="+mj-lt"/>
                          <a:ea typeface="Calibri"/>
                          <a:cs typeface="Times New Roman"/>
                        </a:rPr>
                        <a:t> http://www.nasdonline.org/</a:t>
                      </a:r>
                      <a:endParaRPr lang="en-US" sz="2000" b="1"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03415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j0178453"/>
          <p:cNvPicPr>
            <a:picLocks noGrp="1" noChangeAspect="1" noChangeArrowheads="1"/>
          </p:cNvPicPr>
          <p:nvPr>
            <p:ph type="ctrTitle" idx="4294967295"/>
          </p:nvPr>
        </p:nvPicPr>
        <p:blipFill>
          <a:blip r:embed="rId3"/>
          <a:stretch>
            <a:fillRect/>
          </a:stretch>
        </p:blipFill>
        <p:spPr>
          <a:xfrm>
            <a:off x="1703070" y="1752600"/>
            <a:ext cx="5509260" cy="3669934"/>
          </a:xfrm>
          <a:prstGeom prst="rect">
            <a:avLst/>
          </a:prstGeom>
          <a:ln>
            <a:noFill/>
          </a:ln>
          <a:effectLst>
            <a:softEdge rad="112500"/>
          </a:effectLst>
        </p:spPr>
      </p:pic>
      <p:sp>
        <p:nvSpPr>
          <p:cNvPr id="13315" name="Rectangle 5"/>
          <p:cNvSpPr>
            <a:spLocks noGrp="1" noChangeArrowheads="1"/>
          </p:cNvSpPr>
          <p:nvPr>
            <p:ph type="subTitle" idx="4294967295"/>
          </p:nvPr>
        </p:nvSpPr>
        <p:spPr>
          <a:xfrm>
            <a:off x="609600" y="533400"/>
            <a:ext cx="7772400" cy="1295400"/>
          </a:xfrm>
        </p:spPr>
        <p:txBody>
          <a:bodyPr>
            <a:noAutofit/>
          </a:bodyPr>
          <a:lstStyle/>
          <a:p>
            <a:pPr algn="ctr">
              <a:buFont typeface="Arial" charset="0"/>
              <a:buNone/>
            </a:pPr>
            <a:r>
              <a:rPr lang="en-US" sz="3200" b="1" dirty="0" smtClean="0">
                <a:solidFill>
                  <a:schemeClr val="tx1">
                    <a:lumMod val="75000"/>
                    <a:lumOff val="25000"/>
                  </a:schemeClr>
                </a:solidFill>
                <a:latin typeface="+mn-lt"/>
                <a:cs typeface="Arial" charset="0"/>
              </a:rPr>
              <a:t>“</a:t>
            </a:r>
            <a:r>
              <a:rPr lang="en-US" sz="3200" b="1" i="1" dirty="0" smtClean="0">
                <a:solidFill>
                  <a:schemeClr val="tx1">
                    <a:lumMod val="75000"/>
                    <a:lumOff val="25000"/>
                  </a:schemeClr>
                </a:solidFill>
                <a:latin typeface="+mn-lt"/>
                <a:cs typeface="Arial" charset="0"/>
              </a:rPr>
              <a:t>I can’t imagine not farming. </a:t>
            </a:r>
          </a:p>
          <a:p>
            <a:pPr algn="ctr">
              <a:buFont typeface="Arial" charset="0"/>
              <a:buNone/>
            </a:pPr>
            <a:r>
              <a:rPr lang="en-US" sz="3200" b="1" i="1" dirty="0" smtClean="0">
                <a:solidFill>
                  <a:schemeClr val="tx1">
                    <a:lumMod val="75000"/>
                    <a:lumOff val="25000"/>
                  </a:schemeClr>
                </a:solidFill>
                <a:latin typeface="+mn-lt"/>
                <a:cs typeface="Arial" charset="0"/>
              </a:rPr>
              <a:t>I’d rather die than not farm…</a:t>
            </a:r>
            <a:r>
              <a:rPr lang="en-US" sz="3200" b="1" dirty="0" smtClean="0">
                <a:solidFill>
                  <a:schemeClr val="tx1">
                    <a:lumMod val="75000"/>
                    <a:lumOff val="25000"/>
                  </a:schemeClr>
                </a:solidFill>
                <a:latin typeface="+mn-lt"/>
                <a:cs typeface="Arial" charset="0"/>
              </a:rPr>
              <a:t>”</a:t>
            </a:r>
          </a:p>
        </p:txBody>
      </p:sp>
      <p:sp>
        <p:nvSpPr>
          <p:cNvPr id="6" name="Rectangle 5"/>
          <p:cNvSpPr/>
          <p:nvPr/>
        </p:nvSpPr>
        <p:spPr>
          <a:xfrm>
            <a:off x="1143000" y="5486400"/>
            <a:ext cx="6629400" cy="954107"/>
          </a:xfrm>
          <a:prstGeom prst="rect">
            <a:avLst/>
          </a:prstGeom>
        </p:spPr>
        <p:txBody>
          <a:bodyPr wrap="square">
            <a:spAutoFit/>
          </a:bodyPr>
          <a:lstStyle/>
          <a:p>
            <a:pPr marL="91440" lvl="1" algn="ctr"/>
            <a:r>
              <a:rPr lang="en-US" sz="2800" i="1" dirty="0">
                <a:solidFill>
                  <a:schemeClr val="tx1">
                    <a:lumMod val="75000"/>
                    <a:lumOff val="25000"/>
                  </a:schemeClr>
                </a:solidFill>
              </a:rPr>
              <a:t>“</a:t>
            </a:r>
            <a:r>
              <a:rPr lang="en-US" sz="2800" b="1" i="1" dirty="0">
                <a:solidFill>
                  <a:schemeClr val="tx1">
                    <a:lumMod val="75000"/>
                    <a:lumOff val="25000"/>
                  </a:schemeClr>
                </a:solidFill>
              </a:rPr>
              <a:t>As long as I can climb onto a tractor I will. If you stop, you set still and die.”</a:t>
            </a:r>
          </a:p>
        </p:txBody>
      </p:sp>
      <p:pic>
        <p:nvPicPr>
          <p:cNvPr id="5"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29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73" y="152400"/>
            <a:ext cx="8839200" cy="1066800"/>
          </a:xfrm>
        </p:spPr>
        <p:txBody>
          <a:bodyPr/>
          <a:lstStyle/>
          <a:p>
            <a:r>
              <a:rPr lang="en-US" sz="5000" b="1" dirty="0" smtClean="0"/>
              <a:t>Studies and Funding Sources</a:t>
            </a:r>
            <a:endParaRPr lang="en-US" sz="5000" b="1" dirty="0"/>
          </a:p>
        </p:txBody>
      </p:sp>
      <p:sp>
        <p:nvSpPr>
          <p:cNvPr id="3" name="Content Placeholder 2"/>
          <p:cNvSpPr>
            <a:spLocks noGrp="1"/>
          </p:cNvSpPr>
          <p:nvPr>
            <p:ph idx="1"/>
          </p:nvPr>
        </p:nvSpPr>
        <p:spPr>
          <a:xfrm>
            <a:off x="462973" y="1447800"/>
            <a:ext cx="8229600" cy="3048000"/>
          </a:xfrm>
        </p:spPr>
        <p:txBody>
          <a:bodyPr>
            <a:normAutofit lnSpcReduction="10000"/>
          </a:bodyPr>
          <a:lstStyle/>
          <a:p>
            <a:pPr lvl="0"/>
            <a:r>
              <a:rPr lang="en-US" dirty="0" smtClean="0">
                <a:solidFill>
                  <a:schemeClr val="tx1">
                    <a:lumMod val="95000"/>
                    <a:lumOff val="5000"/>
                  </a:schemeClr>
                </a:solidFill>
              </a:rPr>
              <a:t>Sustained </a:t>
            </a:r>
            <a:r>
              <a:rPr lang="en-US" dirty="0">
                <a:solidFill>
                  <a:schemeClr val="tx1">
                    <a:lumMod val="95000"/>
                    <a:lumOff val="5000"/>
                  </a:schemeClr>
                </a:solidFill>
              </a:rPr>
              <a:t>Work Indicators of Older Farmers  </a:t>
            </a:r>
            <a:endParaRPr lang="en-US" dirty="0" smtClean="0">
              <a:solidFill>
                <a:schemeClr val="tx1">
                  <a:lumMod val="95000"/>
                  <a:lumOff val="5000"/>
                </a:schemeClr>
              </a:solidFill>
            </a:endParaRPr>
          </a:p>
          <a:p>
            <a:pPr marL="0" lvl="0" indent="0">
              <a:buNone/>
            </a:pPr>
            <a:r>
              <a:rPr lang="en-US" dirty="0">
                <a:solidFill>
                  <a:schemeClr val="tx1">
                    <a:lumMod val="95000"/>
                    <a:lumOff val="5000"/>
                  </a:schemeClr>
                </a:solidFill>
              </a:rPr>
              <a:t>	</a:t>
            </a:r>
            <a:r>
              <a:rPr lang="en-US" b="1" dirty="0" smtClean="0">
                <a:solidFill>
                  <a:schemeClr val="tx1">
                    <a:lumMod val="95000"/>
                    <a:lumOff val="5000"/>
                  </a:schemeClr>
                </a:solidFill>
              </a:rPr>
              <a:t>NIOSH </a:t>
            </a:r>
            <a:r>
              <a:rPr lang="en-US" b="1" dirty="0">
                <a:solidFill>
                  <a:schemeClr val="tx1">
                    <a:lumMod val="95000"/>
                    <a:lumOff val="5000"/>
                  </a:schemeClr>
                </a:solidFill>
              </a:rPr>
              <a:t>grant R01 OH </a:t>
            </a:r>
            <a:r>
              <a:rPr lang="en-US" b="1" dirty="0" smtClean="0">
                <a:solidFill>
                  <a:schemeClr val="tx1">
                    <a:lumMod val="95000"/>
                    <a:lumOff val="5000"/>
                  </a:schemeClr>
                </a:solidFill>
              </a:rPr>
              <a:t>04157</a:t>
            </a:r>
          </a:p>
          <a:p>
            <a:pPr marL="0" lvl="0" indent="0">
              <a:buNone/>
            </a:pPr>
            <a:endParaRPr lang="en-US" sz="1200" dirty="0">
              <a:solidFill>
                <a:schemeClr val="tx1">
                  <a:lumMod val="95000"/>
                  <a:lumOff val="5000"/>
                </a:schemeClr>
              </a:solidFill>
            </a:endParaRPr>
          </a:p>
          <a:p>
            <a:pPr lvl="0"/>
            <a:r>
              <a:rPr lang="en-US" dirty="0">
                <a:solidFill>
                  <a:schemeClr val="tx1">
                    <a:lumMod val="95000"/>
                    <a:lumOff val="5000"/>
                  </a:schemeClr>
                </a:solidFill>
              </a:rPr>
              <a:t>Strategies for Safety of Older Adult Farmers </a:t>
            </a:r>
            <a:endParaRPr lang="en-US" dirty="0" smtClean="0">
              <a:solidFill>
                <a:schemeClr val="tx1">
                  <a:lumMod val="95000"/>
                  <a:lumOff val="5000"/>
                </a:schemeClr>
              </a:solidFill>
            </a:endParaRPr>
          </a:p>
          <a:p>
            <a:pPr marL="0" lvl="0" indent="0">
              <a:buNone/>
            </a:pPr>
            <a:r>
              <a:rPr lang="en-US" dirty="0">
                <a:solidFill>
                  <a:schemeClr val="tx1">
                    <a:lumMod val="95000"/>
                    <a:lumOff val="5000"/>
                  </a:schemeClr>
                </a:solidFill>
              </a:rPr>
              <a:t>	</a:t>
            </a:r>
            <a:r>
              <a:rPr lang="en-US" b="1" dirty="0" smtClean="0">
                <a:solidFill>
                  <a:schemeClr val="tx1">
                    <a:lumMod val="95000"/>
                    <a:lumOff val="5000"/>
                  </a:schemeClr>
                </a:solidFill>
              </a:rPr>
              <a:t>NIOSH </a:t>
            </a:r>
            <a:r>
              <a:rPr lang="en-US" b="1" dirty="0">
                <a:solidFill>
                  <a:schemeClr val="tx1">
                    <a:lumMod val="95000"/>
                    <a:lumOff val="5000"/>
                  </a:schemeClr>
                </a:solidFill>
              </a:rPr>
              <a:t>grant R21 OH </a:t>
            </a:r>
            <a:r>
              <a:rPr lang="en-US" b="1" dirty="0" smtClean="0">
                <a:solidFill>
                  <a:schemeClr val="tx1">
                    <a:lumMod val="95000"/>
                    <a:lumOff val="5000"/>
                  </a:schemeClr>
                </a:solidFill>
              </a:rPr>
              <a:t>009494</a:t>
            </a:r>
          </a:p>
          <a:p>
            <a:pPr lvl="0"/>
            <a:r>
              <a:rPr lang="en-US" dirty="0" smtClean="0">
                <a:solidFill>
                  <a:schemeClr val="tx1">
                    <a:lumMod val="95000"/>
                    <a:lumOff val="5000"/>
                  </a:schemeClr>
                </a:solidFill>
              </a:rPr>
              <a:t>Nurses Utilizing Research, Service, Education and Practice (NURSE-AP)</a:t>
            </a:r>
            <a:endParaRPr lang="en-US" dirty="0">
              <a:solidFill>
                <a:schemeClr val="tx1">
                  <a:lumMod val="95000"/>
                  <a:lumOff val="5000"/>
                </a:schemeClr>
              </a:solidFill>
            </a:endParaRPr>
          </a:p>
          <a:p>
            <a:pPr marL="0" lvl="0" indent="0">
              <a:buNone/>
            </a:pPr>
            <a:r>
              <a:rPr lang="en-US" dirty="0">
                <a:solidFill>
                  <a:schemeClr val="tx1">
                    <a:lumMod val="95000"/>
                    <a:lumOff val="5000"/>
                  </a:schemeClr>
                </a:solidFill>
              </a:rPr>
              <a:t>	</a:t>
            </a:r>
            <a:r>
              <a:rPr lang="en-US" b="1" dirty="0">
                <a:solidFill>
                  <a:schemeClr val="tx1">
                    <a:lumMod val="95000"/>
                    <a:lumOff val="5000"/>
                  </a:schemeClr>
                </a:solidFill>
              </a:rPr>
              <a:t>NIOSH grant </a:t>
            </a:r>
            <a:r>
              <a:rPr lang="en-US" b="1" dirty="0" smtClean="0">
                <a:solidFill>
                  <a:schemeClr val="tx1">
                    <a:lumMod val="95000"/>
                    <a:lumOff val="5000"/>
                  </a:schemeClr>
                </a:solidFill>
              </a:rPr>
              <a:t>2 U54 OH 007547-11</a:t>
            </a:r>
            <a:endParaRPr lang="en-US" b="1" dirty="0">
              <a:solidFill>
                <a:schemeClr val="tx1">
                  <a:lumMod val="95000"/>
                  <a:lumOff val="5000"/>
                </a:schemeClr>
              </a:solidFill>
            </a:endParaRPr>
          </a:p>
          <a:p>
            <a:pPr marL="0" indent="0">
              <a:buNone/>
            </a:pPr>
            <a:endParaRPr lang="en-US" dirty="0" smtClean="0"/>
          </a:p>
          <a:p>
            <a:pPr marL="0" lvl="0" indent="0">
              <a:buNone/>
            </a:pPr>
            <a:endParaRPr lang="en-US" dirty="0"/>
          </a:p>
          <a:p>
            <a:pPr marL="0" indent="0">
              <a:buNone/>
            </a:pPr>
            <a:endParaRPr lang="en-US" dirty="0"/>
          </a:p>
        </p:txBody>
      </p:sp>
      <p:sp>
        <p:nvSpPr>
          <p:cNvPr id="4" name="Rectangle 3"/>
          <p:cNvSpPr/>
          <p:nvPr/>
        </p:nvSpPr>
        <p:spPr>
          <a:xfrm>
            <a:off x="1491673" y="5785162"/>
            <a:ext cx="6172200" cy="907941"/>
          </a:xfrm>
          <a:prstGeom prst="rect">
            <a:avLst/>
          </a:prstGeom>
        </p:spPr>
        <p:txBody>
          <a:bodyPr wrap="square">
            <a:spAutoFit/>
          </a:bodyPr>
          <a:lstStyle/>
          <a:p>
            <a:pPr algn="ctr">
              <a:spcAft>
                <a:spcPts val="600"/>
              </a:spcAft>
            </a:pPr>
            <a:r>
              <a:rPr lang="en-US" sz="1600" u="sng" dirty="0" smtClean="0">
                <a:solidFill>
                  <a:schemeClr val="tx1">
                    <a:lumMod val="95000"/>
                    <a:lumOff val="5000"/>
                  </a:schemeClr>
                </a:solidFill>
                <a:latin typeface="+mj-lt"/>
              </a:rPr>
              <a:t>DISCLAIMER</a:t>
            </a:r>
          </a:p>
          <a:p>
            <a:pPr algn="ctr"/>
            <a:r>
              <a:rPr lang="en-US" sz="1600" dirty="0" smtClean="0">
                <a:solidFill>
                  <a:schemeClr val="tx1">
                    <a:lumMod val="95000"/>
                    <a:lumOff val="5000"/>
                  </a:schemeClr>
                </a:solidFill>
                <a:latin typeface="+mj-lt"/>
              </a:rPr>
              <a:t>The </a:t>
            </a:r>
            <a:r>
              <a:rPr lang="en-US" sz="1600" dirty="0">
                <a:solidFill>
                  <a:schemeClr val="tx1">
                    <a:lumMod val="95000"/>
                    <a:lumOff val="5000"/>
                  </a:schemeClr>
                </a:solidFill>
                <a:latin typeface="+mj-lt"/>
              </a:rPr>
              <a:t>views here are the responsibility of the author and do not reflect endorsement by the funding agency</a:t>
            </a: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24973" y="4724400"/>
            <a:ext cx="6705600" cy="923330"/>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ctr"/>
            <a:r>
              <a:rPr lang="en-US" dirty="0" smtClean="0">
                <a:solidFill>
                  <a:schemeClr val="tx1">
                    <a:lumMod val="95000"/>
                    <a:lumOff val="5000"/>
                  </a:schemeClr>
                </a:solidFill>
                <a:latin typeface="+mj-lt"/>
              </a:rPr>
              <a:t>Primary goal:  to develop new resources to safeguard the right of aging farmers to work and to safeguard the health of older farmers so they can continue to work.</a:t>
            </a: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val="431266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502227"/>
            <a:ext cx="6705600" cy="1066800"/>
          </a:xfrm>
        </p:spPr>
        <p:txBody>
          <a:bodyPr/>
          <a:lstStyle/>
          <a:p>
            <a:pPr algn="l"/>
            <a:r>
              <a:rPr lang="en-US" b="1" dirty="0"/>
              <a:t>The Farm Workforce</a:t>
            </a:r>
          </a:p>
        </p:txBody>
      </p:sp>
      <p:sp>
        <p:nvSpPr>
          <p:cNvPr id="12291" name="Rectangle 3"/>
          <p:cNvSpPr>
            <a:spLocks noGrp="1" noChangeArrowheads="1"/>
          </p:cNvSpPr>
          <p:nvPr>
            <p:ph type="body" idx="1"/>
          </p:nvPr>
        </p:nvSpPr>
        <p:spPr>
          <a:xfrm>
            <a:off x="685800" y="1905000"/>
            <a:ext cx="7467600" cy="4572000"/>
          </a:xfrm>
        </p:spPr>
        <p:txBody>
          <a:bodyPr>
            <a:normAutofit lnSpcReduction="10000"/>
          </a:bodyPr>
          <a:lstStyle/>
          <a:p>
            <a:r>
              <a:rPr lang="en-US" sz="2800" b="1" dirty="0">
                <a:solidFill>
                  <a:schemeClr val="tx1">
                    <a:lumMod val="95000"/>
                    <a:lumOff val="5000"/>
                  </a:schemeClr>
                </a:solidFill>
              </a:rPr>
              <a:t>most rapidly aging workforce in U.S.</a:t>
            </a:r>
          </a:p>
          <a:p>
            <a:r>
              <a:rPr lang="en-US" sz="2800" b="1" dirty="0">
                <a:solidFill>
                  <a:schemeClr val="tx1">
                    <a:lumMod val="95000"/>
                    <a:lumOff val="5000"/>
                  </a:schemeClr>
                </a:solidFill>
              </a:rPr>
              <a:t>average age of all U.S. principal farm operators </a:t>
            </a:r>
            <a:r>
              <a:rPr lang="en-US" sz="2800" b="1" dirty="0" smtClean="0">
                <a:solidFill>
                  <a:schemeClr val="tx1">
                    <a:lumMod val="95000"/>
                    <a:lumOff val="5000"/>
                  </a:schemeClr>
                </a:solidFill>
              </a:rPr>
              <a:t>57.4 </a:t>
            </a:r>
            <a:r>
              <a:rPr lang="en-US" sz="2800" b="1" dirty="0" smtClean="0">
                <a:solidFill>
                  <a:schemeClr val="tx1">
                    <a:lumMod val="95000"/>
                    <a:lumOff val="5000"/>
                  </a:schemeClr>
                </a:solidFill>
              </a:rPr>
              <a:t>(average </a:t>
            </a:r>
            <a:r>
              <a:rPr lang="en-US" sz="2800" b="1" dirty="0">
                <a:solidFill>
                  <a:schemeClr val="tx1">
                    <a:lumMod val="95000"/>
                    <a:lumOff val="5000"/>
                  </a:schemeClr>
                </a:solidFill>
              </a:rPr>
              <a:t>age of the U.S. workforce is </a:t>
            </a:r>
            <a:r>
              <a:rPr lang="en-US" sz="2800" b="1" dirty="0" smtClean="0">
                <a:solidFill>
                  <a:schemeClr val="tx1">
                    <a:lumMod val="95000"/>
                    <a:lumOff val="5000"/>
                  </a:schemeClr>
                </a:solidFill>
              </a:rPr>
              <a:t>42)</a:t>
            </a:r>
            <a:endParaRPr lang="en-US" sz="2800" b="1" dirty="0">
              <a:solidFill>
                <a:schemeClr val="tx1">
                  <a:lumMod val="95000"/>
                  <a:lumOff val="5000"/>
                </a:schemeClr>
              </a:solidFill>
            </a:endParaRPr>
          </a:p>
          <a:p>
            <a:r>
              <a:rPr lang="en-US" sz="2800" b="1" dirty="0">
                <a:solidFill>
                  <a:schemeClr val="tx1">
                    <a:lumMod val="95000"/>
                    <a:lumOff val="5000"/>
                  </a:schemeClr>
                </a:solidFill>
              </a:rPr>
              <a:t>not constrained by constructs typical to the labor force (no standard retirement age, performance evaluation criteria, or years of service</a:t>
            </a:r>
            <a:r>
              <a:rPr lang="en-US" sz="2800" b="1" dirty="0" smtClean="0">
                <a:solidFill>
                  <a:schemeClr val="tx1">
                    <a:lumMod val="95000"/>
                    <a:lumOff val="5000"/>
                  </a:schemeClr>
                </a:solidFill>
              </a:rPr>
              <a:t>)</a:t>
            </a:r>
          </a:p>
          <a:p>
            <a:r>
              <a:rPr lang="en-US" sz="2800" b="1" dirty="0" smtClean="0">
                <a:solidFill>
                  <a:schemeClr val="tx1">
                    <a:lumMod val="95000"/>
                    <a:lumOff val="5000"/>
                  </a:schemeClr>
                </a:solidFill>
              </a:rPr>
              <a:t>over half of </a:t>
            </a:r>
            <a:r>
              <a:rPr lang="en-US" sz="2800" b="1" u="sng" dirty="0" smtClean="0">
                <a:solidFill>
                  <a:schemeClr val="tx1">
                    <a:lumMod val="95000"/>
                    <a:lumOff val="5000"/>
                  </a:schemeClr>
                </a:solidFill>
              </a:rPr>
              <a:t>all</a:t>
            </a:r>
            <a:r>
              <a:rPr lang="en-US" sz="2800" b="1" dirty="0" smtClean="0">
                <a:solidFill>
                  <a:schemeClr val="tx1">
                    <a:lumMod val="95000"/>
                    <a:lumOff val="5000"/>
                  </a:schemeClr>
                </a:solidFill>
              </a:rPr>
              <a:t> farmers hold an off-farm job</a:t>
            </a:r>
            <a:endParaRPr lang="en-US" sz="2800" b="1" dirty="0">
              <a:solidFill>
                <a:schemeClr val="tx1">
                  <a:lumMod val="95000"/>
                  <a:lumOff val="5000"/>
                </a:schemeClr>
              </a:solidFill>
            </a:endParaRPr>
          </a:p>
          <a:p>
            <a:endParaRPr lang="en-US" dirty="0"/>
          </a:p>
        </p:txBody>
      </p:sp>
      <p:pic>
        <p:nvPicPr>
          <p:cNvPr id="6" name="Picture 5"/>
          <p:cNvPicPr>
            <a:picLocks noChangeAspect="1"/>
          </p:cNvPicPr>
          <p:nvPr/>
        </p:nvPicPr>
        <p:blipFill>
          <a:blip r:embed="rId3" cstate="print"/>
          <a:stretch>
            <a:fillRect/>
          </a:stretch>
        </p:blipFill>
        <p:spPr>
          <a:xfrm>
            <a:off x="7010400" y="304800"/>
            <a:ext cx="1948873" cy="1461655"/>
          </a:xfrm>
          <a:prstGeom prst="rect">
            <a:avLst/>
          </a:prstGeom>
          <a:ln>
            <a:noFill/>
          </a:ln>
          <a:effectLst>
            <a:softEdge rad="112500"/>
          </a:effectLst>
        </p:spPr>
      </p:pic>
      <p:pic>
        <p:nvPicPr>
          <p:cNvPr id="1026"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548"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0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1143000"/>
          </a:xfrm>
        </p:spPr>
        <p:txBody>
          <a:bodyPr>
            <a:normAutofit fontScale="90000"/>
          </a:bodyPr>
          <a:lstStyle/>
          <a:p>
            <a:pPr fontAlgn="auto">
              <a:spcAft>
                <a:spcPts val="0"/>
              </a:spcAft>
              <a:defRPr/>
            </a:pPr>
            <a:r>
              <a:rPr lang="en-US" sz="5400" u="sng" dirty="0" smtClean="0">
                <a:latin typeface="Arial Black" pitchFamily="34" charset="0"/>
              </a:rPr>
              <a:t>Recent trends</a:t>
            </a:r>
            <a:r>
              <a:rPr lang="en-US" sz="5400" dirty="0" smtClean="0">
                <a:latin typeface="Arial Black" pitchFamily="34" charset="0"/>
              </a:rPr>
              <a:t> </a:t>
            </a:r>
            <a:r>
              <a:rPr lang="en-US" sz="3100" dirty="0" smtClean="0">
                <a:latin typeface="Arial Black" pitchFamily="34" charset="0"/>
              </a:rPr>
              <a:t>(2007 Census) </a:t>
            </a:r>
          </a:p>
        </p:txBody>
      </p:sp>
      <p:sp>
        <p:nvSpPr>
          <p:cNvPr id="3" name="Content Placeholder 2"/>
          <p:cNvSpPr>
            <a:spLocks noGrp="1"/>
          </p:cNvSpPr>
          <p:nvPr>
            <p:ph idx="1"/>
          </p:nvPr>
        </p:nvSpPr>
        <p:spPr>
          <a:xfrm>
            <a:off x="3962400" y="1752600"/>
            <a:ext cx="4498975" cy="530225"/>
          </a:xfrm>
        </p:spPr>
        <p:txBody>
          <a:bodyPr>
            <a:normAutofit/>
          </a:bodyPr>
          <a:lstStyle/>
          <a:p>
            <a:pPr marL="274320" indent="-274320" fontAlgn="auto">
              <a:spcAft>
                <a:spcPts val="0"/>
              </a:spcAft>
              <a:buFont typeface="Wingdings"/>
              <a:buNone/>
              <a:defRPr/>
            </a:pPr>
            <a:r>
              <a:rPr lang="en-US" b="1" u="sng" dirty="0" smtClean="0">
                <a:solidFill>
                  <a:schemeClr val="tx1">
                    <a:lumMod val="95000"/>
                    <a:lumOff val="5000"/>
                  </a:schemeClr>
                </a:solidFill>
                <a:latin typeface="Arial" pitchFamily="34" charset="0"/>
                <a:cs typeface="Arial" pitchFamily="34" charset="0"/>
              </a:rPr>
              <a:t>Since 2002 Census</a:t>
            </a:r>
            <a:r>
              <a:rPr lang="en-US" dirty="0" smtClean="0">
                <a:solidFill>
                  <a:schemeClr val="tx1">
                    <a:lumMod val="95000"/>
                    <a:lumOff val="5000"/>
                  </a:schemeClr>
                </a:solidFill>
                <a:latin typeface="Arial" pitchFamily="34" charset="0"/>
                <a:cs typeface="Arial" pitchFamily="34" charset="0"/>
              </a:rPr>
              <a:t>:</a:t>
            </a:r>
          </a:p>
          <a:p>
            <a:pPr marL="0" indent="0" fontAlgn="auto">
              <a:spcAft>
                <a:spcPts val="0"/>
              </a:spcAft>
              <a:buFont typeface="Arial" pitchFamily="34" charset="0"/>
              <a:buNone/>
              <a:defRPr/>
            </a:pPr>
            <a:endParaRPr lang="en-US" sz="1200" dirty="0">
              <a:latin typeface="Arial" pitchFamily="34" charset="0"/>
              <a:cs typeface="Arial" pitchFamily="34" charset="0"/>
            </a:endParaRPr>
          </a:p>
        </p:txBody>
      </p:sp>
      <p:pic>
        <p:nvPicPr>
          <p:cNvPr id="19460" name="Picture 2" descr="K:\Farm equipment and machinery\atv\P1000998.jpg"/>
          <p:cNvPicPr>
            <a:picLocks noChangeAspect="1" noChangeArrowheads="1"/>
          </p:cNvPicPr>
          <p:nvPr/>
        </p:nvPicPr>
        <p:blipFill>
          <a:blip r:embed="rId3" cstate="print"/>
          <a:srcRect l="15000" t="14286" r="5714"/>
          <a:stretch>
            <a:fillRect/>
          </a:stretch>
        </p:blipFill>
        <p:spPr bwMode="auto">
          <a:xfrm>
            <a:off x="842818" y="1905000"/>
            <a:ext cx="2667000" cy="2162432"/>
          </a:xfrm>
          <a:prstGeom prst="rect">
            <a:avLst/>
          </a:prstGeom>
          <a:noFill/>
          <a:ln w="9525">
            <a:noFill/>
            <a:miter lim="800000"/>
            <a:headEnd/>
            <a:tailEnd/>
          </a:ln>
          <a:effectLst>
            <a:softEdge rad="127000"/>
          </a:effectLst>
        </p:spPr>
      </p:pic>
      <p:sp>
        <p:nvSpPr>
          <p:cNvPr id="15365" name="Content Placeholder 2"/>
          <p:cNvSpPr txBox="1">
            <a:spLocks/>
          </p:cNvSpPr>
          <p:nvPr/>
        </p:nvSpPr>
        <p:spPr bwMode="auto">
          <a:xfrm>
            <a:off x="685800" y="4800600"/>
            <a:ext cx="464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spcBef>
                <a:spcPts val="600"/>
              </a:spcBef>
              <a:buClr>
                <a:schemeClr val="accent1"/>
              </a:buClr>
              <a:buSzPct val="70000"/>
              <a:buFont typeface="Arial" charset="0"/>
              <a:buChar char="•"/>
            </a:pPr>
            <a:r>
              <a:rPr lang="en-US" sz="2400" b="1" dirty="0">
                <a:latin typeface="Arial" charset="0"/>
                <a:cs typeface="Arial" charset="0"/>
              </a:rPr>
              <a:t>Number of operators age 75 and older grew by 20%</a:t>
            </a:r>
          </a:p>
        </p:txBody>
      </p:sp>
      <p:sp>
        <p:nvSpPr>
          <p:cNvPr id="6" name="Content Placeholder 2"/>
          <p:cNvSpPr txBox="1">
            <a:spLocks/>
          </p:cNvSpPr>
          <p:nvPr/>
        </p:nvSpPr>
        <p:spPr>
          <a:xfrm>
            <a:off x="3962400" y="2071816"/>
            <a:ext cx="4114800" cy="2133600"/>
          </a:xfrm>
          <a:prstGeom prst="rect">
            <a:avLst/>
          </a:prstGeom>
        </p:spPr>
        <p:txBody>
          <a:bodyPr>
            <a:normAutofit/>
          </a:bodyPr>
          <a:lstStyle/>
          <a:p>
            <a:pPr fontAlgn="auto">
              <a:spcBef>
                <a:spcPts val="600"/>
              </a:spcBef>
              <a:spcAft>
                <a:spcPts val="0"/>
              </a:spcAft>
              <a:buClr>
                <a:schemeClr val="accent1"/>
              </a:buClr>
              <a:buSzPct val="70000"/>
              <a:buFont typeface="Arial" pitchFamily="34" charset="0"/>
              <a:buNone/>
              <a:defRPr/>
            </a:pPr>
            <a:endParaRPr lang="en-US" sz="1200" dirty="0">
              <a:latin typeface="Arial" pitchFamily="34" charset="0"/>
              <a:cs typeface="Arial" pitchFamily="34" charset="0"/>
            </a:endParaRPr>
          </a:p>
          <a:p>
            <a:pPr marL="274320" indent="-274320" fontAlgn="auto">
              <a:spcBef>
                <a:spcPts val="600"/>
              </a:spcBef>
              <a:spcAft>
                <a:spcPts val="0"/>
              </a:spcAft>
              <a:buClr>
                <a:schemeClr val="accent1"/>
              </a:buClr>
              <a:buSzPct val="70000"/>
              <a:buFont typeface="Arial" pitchFamily="34" charset="0"/>
              <a:buChar char="•"/>
              <a:defRPr/>
            </a:pPr>
            <a:r>
              <a:rPr lang="en-US" sz="2400" b="1" dirty="0">
                <a:latin typeface="Arial" pitchFamily="34" charset="0"/>
                <a:cs typeface="Arial" pitchFamily="34" charset="0"/>
              </a:rPr>
              <a:t>30% increase in number of farm women (306,209)</a:t>
            </a:r>
          </a:p>
          <a:p>
            <a:pPr marL="274320" indent="-274320" fontAlgn="auto">
              <a:spcBef>
                <a:spcPts val="600"/>
              </a:spcBef>
              <a:spcAft>
                <a:spcPts val="0"/>
              </a:spcAft>
              <a:buClr>
                <a:schemeClr val="accent1"/>
              </a:buClr>
              <a:buSzPct val="70000"/>
              <a:buFont typeface="Arial" pitchFamily="34" charset="0"/>
              <a:buChar char="•"/>
              <a:defRPr/>
            </a:pPr>
            <a:r>
              <a:rPr lang="en-US" sz="2400" b="1" dirty="0">
                <a:latin typeface="Arial" pitchFamily="34" charset="0"/>
                <a:cs typeface="Arial" pitchFamily="34" charset="0"/>
              </a:rPr>
              <a:t>Now almost 14% of all farms </a:t>
            </a:r>
          </a:p>
        </p:txBody>
      </p:sp>
      <p:pic>
        <p:nvPicPr>
          <p:cNvPr id="1026" name="Picture 2" descr="C:\Documents and Settings\dtclau2\My Documents\My Pictures\ATV Study\P1010053.JPG"/>
          <p:cNvPicPr>
            <a:picLocks noChangeAspect="1" noChangeArrowheads="1"/>
          </p:cNvPicPr>
          <p:nvPr/>
        </p:nvPicPr>
        <p:blipFill>
          <a:blip r:embed="rId4" cstate="print"/>
          <a:srcRect/>
          <a:stretch>
            <a:fillRect/>
          </a:stretch>
        </p:blipFill>
        <p:spPr bwMode="auto">
          <a:xfrm>
            <a:off x="5181600" y="4332579"/>
            <a:ext cx="2616154" cy="1962003"/>
          </a:xfrm>
          <a:prstGeom prst="rect">
            <a:avLst/>
          </a:prstGeom>
          <a:noFill/>
          <a:effectLst>
            <a:softEdge rad="127000"/>
          </a:effectLst>
        </p:spPr>
      </p:pic>
      <p:pic>
        <p:nvPicPr>
          <p:cNvPr id="10"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178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5943600" cy="1295400"/>
          </a:xfrm>
        </p:spPr>
        <p:txBody>
          <a:bodyPr/>
          <a:lstStyle/>
          <a:p>
            <a:r>
              <a:rPr lang="en-US" b="1" dirty="0" smtClean="0"/>
              <a:t>Off-farm Jobs</a:t>
            </a:r>
            <a:endParaRPr lang="en-US" b="1" dirty="0"/>
          </a:p>
        </p:txBody>
      </p:sp>
      <p:sp>
        <p:nvSpPr>
          <p:cNvPr id="3" name="Content Placeholder 2"/>
          <p:cNvSpPr>
            <a:spLocks noGrp="1"/>
          </p:cNvSpPr>
          <p:nvPr>
            <p:ph idx="1"/>
          </p:nvPr>
        </p:nvSpPr>
        <p:spPr>
          <a:xfrm>
            <a:off x="457200" y="1814700"/>
            <a:ext cx="8229600" cy="4128900"/>
          </a:xfrm>
        </p:spPr>
        <p:txBody>
          <a:bodyPr>
            <a:noAutofit/>
          </a:bodyPr>
          <a:lstStyle/>
          <a:p>
            <a:r>
              <a:rPr lang="en-US" sz="2800" b="1" dirty="0">
                <a:solidFill>
                  <a:schemeClr val="tx1">
                    <a:lumMod val="95000"/>
                    <a:lumOff val="5000"/>
                  </a:schemeClr>
                </a:solidFill>
              </a:rPr>
              <a:t>In our study of KY and SC older </a:t>
            </a:r>
            <a:r>
              <a:rPr lang="en-US" sz="2800" b="1" dirty="0" smtClean="0">
                <a:solidFill>
                  <a:schemeClr val="tx1">
                    <a:lumMod val="95000"/>
                    <a:lumOff val="5000"/>
                  </a:schemeClr>
                </a:solidFill>
              </a:rPr>
              <a:t>farmers, </a:t>
            </a:r>
            <a:r>
              <a:rPr lang="en-US" sz="2800" b="1" dirty="0">
                <a:solidFill>
                  <a:schemeClr val="tx1">
                    <a:lumMod val="95000"/>
                    <a:lumOff val="5000"/>
                  </a:schemeClr>
                </a:solidFill>
              </a:rPr>
              <a:t>44% also held an </a:t>
            </a:r>
            <a:r>
              <a:rPr lang="en-US" sz="2800" b="1" dirty="0" smtClean="0">
                <a:solidFill>
                  <a:schemeClr val="tx1">
                    <a:lumMod val="95000"/>
                    <a:lumOff val="5000"/>
                  </a:schemeClr>
                </a:solidFill>
              </a:rPr>
              <a:t>off–farm </a:t>
            </a:r>
            <a:r>
              <a:rPr lang="en-US" sz="2800" b="1" dirty="0">
                <a:solidFill>
                  <a:schemeClr val="tx1">
                    <a:lumMod val="95000"/>
                    <a:lumOff val="5000"/>
                  </a:schemeClr>
                </a:solidFill>
              </a:rPr>
              <a:t>job </a:t>
            </a:r>
            <a:endParaRPr lang="en-US" sz="2800" b="1" dirty="0" smtClean="0">
              <a:solidFill>
                <a:schemeClr val="tx1">
                  <a:lumMod val="95000"/>
                  <a:lumOff val="5000"/>
                </a:schemeClr>
              </a:solidFill>
            </a:endParaRPr>
          </a:p>
          <a:p>
            <a:pPr lvl="2"/>
            <a:r>
              <a:rPr lang="en-US" sz="2800" b="1" dirty="0" smtClean="0">
                <a:solidFill>
                  <a:schemeClr val="tx1">
                    <a:lumMod val="95000"/>
                    <a:lumOff val="5000"/>
                  </a:schemeClr>
                </a:solidFill>
              </a:rPr>
              <a:t>34 </a:t>
            </a:r>
            <a:r>
              <a:rPr lang="en-US" sz="2800" b="1" dirty="0" err="1">
                <a:solidFill>
                  <a:schemeClr val="tx1">
                    <a:lumMod val="95000"/>
                    <a:lumOff val="5000"/>
                  </a:schemeClr>
                </a:solidFill>
              </a:rPr>
              <a:t>hrs</a:t>
            </a:r>
            <a:r>
              <a:rPr lang="en-US" sz="2800" b="1" dirty="0">
                <a:solidFill>
                  <a:schemeClr val="tx1">
                    <a:lumMod val="95000"/>
                    <a:lumOff val="5000"/>
                  </a:schemeClr>
                </a:solidFill>
              </a:rPr>
              <a:t>/</a:t>
            </a:r>
            <a:r>
              <a:rPr lang="en-US" sz="2800" b="1" dirty="0" err="1">
                <a:solidFill>
                  <a:schemeClr val="tx1">
                    <a:lumMod val="95000"/>
                    <a:lumOff val="5000"/>
                  </a:schemeClr>
                </a:solidFill>
              </a:rPr>
              <a:t>wk</a:t>
            </a:r>
            <a:endParaRPr lang="en-US" sz="2800" b="1" dirty="0">
              <a:solidFill>
                <a:schemeClr val="tx1">
                  <a:lumMod val="95000"/>
                  <a:lumOff val="5000"/>
                </a:schemeClr>
              </a:solidFill>
            </a:endParaRPr>
          </a:p>
          <a:p>
            <a:pPr lvl="2"/>
            <a:r>
              <a:rPr lang="en-US" sz="2800" b="1" dirty="0">
                <a:solidFill>
                  <a:schemeClr val="tx1">
                    <a:lumMod val="95000"/>
                    <a:lumOff val="5000"/>
                  </a:schemeClr>
                </a:solidFill>
              </a:rPr>
              <a:t>Essential for supporting farm </a:t>
            </a:r>
            <a:r>
              <a:rPr lang="en-US" sz="2800" b="1" dirty="0" smtClean="0">
                <a:solidFill>
                  <a:schemeClr val="tx1">
                    <a:lumMod val="95000"/>
                    <a:lumOff val="5000"/>
                  </a:schemeClr>
                </a:solidFill>
              </a:rPr>
              <a:t>operation</a:t>
            </a:r>
          </a:p>
          <a:p>
            <a:pPr lvl="2"/>
            <a:r>
              <a:rPr lang="en-US" sz="2800" b="1" dirty="0">
                <a:solidFill>
                  <a:schemeClr val="tx1">
                    <a:lumMod val="95000"/>
                    <a:lumOff val="5000"/>
                  </a:schemeClr>
                </a:solidFill>
                <a:cs typeface="Arial" charset="0"/>
              </a:rPr>
              <a:t>Felt farm work reduced their overall stress and relaxed them from their </a:t>
            </a:r>
            <a:r>
              <a:rPr lang="en-US" sz="2800" b="1" dirty="0" smtClean="0">
                <a:solidFill>
                  <a:schemeClr val="tx1">
                    <a:lumMod val="95000"/>
                    <a:lumOff val="5000"/>
                  </a:schemeClr>
                </a:solidFill>
                <a:cs typeface="Arial" charset="0"/>
              </a:rPr>
              <a:t>off-farm </a:t>
            </a:r>
            <a:r>
              <a:rPr lang="en-US" sz="2800" b="1" dirty="0">
                <a:solidFill>
                  <a:schemeClr val="tx1">
                    <a:lumMod val="95000"/>
                    <a:lumOff val="5000"/>
                  </a:schemeClr>
                </a:solidFill>
                <a:cs typeface="Arial" charset="0"/>
              </a:rPr>
              <a:t>job </a:t>
            </a:r>
            <a:r>
              <a:rPr lang="en-US" sz="2800" b="1" dirty="0" smtClean="0">
                <a:solidFill>
                  <a:schemeClr val="tx1">
                    <a:lumMod val="95000"/>
                    <a:lumOff val="5000"/>
                  </a:schemeClr>
                </a:solidFill>
                <a:cs typeface="Arial" charset="0"/>
              </a:rPr>
              <a:t>strain</a:t>
            </a:r>
          </a:p>
          <a:p>
            <a:pPr lvl="2"/>
            <a:r>
              <a:rPr lang="en-US" sz="2800" b="1" dirty="0">
                <a:solidFill>
                  <a:schemeClr val="tx1">
                    <a:lumMod val="95000"/>
                    <a:lumOff val="5000"/>
                  </a:schemeClr>
                </a:solidFill>
                <a:cs typeface="Arial" charset="0"/>
              </a:rPr>
              <a:t>Retired from off farm jobs; increased farm work</a:t>
            </a:r>
          </a:p>
          <a:p>
            <a:pPr marL="914400" lvl="2" indent="0">
              <a:buNone/>
            </a:pPr>
            <a:endParaRPr lang="en-US" sz="2800" b="1" dirty="0">
              <a:solidFill>
                <a:schemeClr val="tx1">
                  <a:lumMod val="95000"/>
                  <a:lumOff val="5000"/>
                </a:schemeClr>
              </a:solidFill>
              <a:cs typeface="Arial" charset="0"/>
            </a:endParaRPr>
          </a:p>
          <a:p>
            <a:pPr lvl="2"/>
            <a:endParaRPr lang="en-US" sz="2800" dirty="0"/>
          </a:p>
          <a:p>
            <a:pPr lvl="1"/>
            <a:endParaRPr lang="en-US" sz="2800" dirty="0"/>
          </a:p>
        </p:txBody>
      </p:sp>
      <p:pic>
        <p:nvPicPr>
          <p:cNvPr id="5" name="Picture 4" descr="C:\Users\dtclau2\Desktop\Documents\Pictures\Pictures\Slides1\Tractor at Nigh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73" t="5764" r="6711" b="3159"/>
          <a:stretch/>
        </p:blipFill>
        <p:spPr bwMode="auto">
          <a:xfrm>
            <a:off x="914399" y="381000"/>
            <a:ext cx="2107067" cy="14337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260" y="6382011"/>
            <a:ext cx="4298934" cy="307777"/>
          </a:xfrm>
          <a:prstGeom prst="rect">
            <a:avLst/>
          </a:prstGeom>
          <a:solidFill>
            <a:schemeClr val="bg1">
              <a:lumMod val="95000"/>
            </a:schemeClr>
          </a:solidFill>
        </p:spPr>
        <p:txBody>
          <a:bodyPr wrap="none" rtlCol="0">
            <a:spAutoFit/>
          </a:bodyPr>
          <a:lstStyle/>
          <a:p>
            <a:r>
              <a:rPr lang="en-US" sz="1400" dirty="0" smtClean="0"/>
              <a:t>Study:  Sustained Work Indicators of Older Farmers</a:t>
            </a:r>
            <a:endParaRPr lang="en-US" sz="1400" dirty="0"/>
          </a:p>
        </p:txBody>
      </p:sp>
      <p:pic>
        <p:nvPicPr>
          <p:cNvPr id="8"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93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066800"/>
          </a:xfrm>
        </p:spPr>
        <p:txBody>
          <a:bodyPr/>
          <a:lstStyle/>
          <a:p>
            <a:r>
              <a:rPr lang="en-US" b="1" dirty="0"/>
              <a:t>Farmers and Retirement</a:t>
            </a:r>
          </a:p>
        </p:txBody>
      </p:sp>
      <p:sp>
        <p:nvSpPr>
          <p:cNvPr id="13315" name="Rectangle 3"/>
          <p:cNvSpPr>
            <a:spLocks noGrp="1" noChangeArrowheads="1"/>
          </p:cNvSpPr>
          <p:nvPr>
            <p:ph type="body" idx="1"/>
          </p:nvPr>
        </p:nvSpPr>
        <p:spPr>
          <a:xfrm>
            <a:off x="457200" y="1600200"/>
            <a:ext cx="7086600" cy="3048000"/>
          </a:xfrm>
        </p:spPr>
        <p:txBody>
          <a:bodyPr>
            <a:normAutofit/>
          </a:bodyPr>
          <a:lstStyle/>
          <a:p>
            <a:r>
              <a:rPr lang="en-US" sz="2800" b="1" dirty="0" smtClean="0">
                <a:solidFill>
                  <a:schemeClr val="tx1">
                    <a:lumMod val="95000"/>
                    <a:lumOff val="5000"/>
                  </a:schemeClr>
                </a:solidFill>
              </a:rPr>
              <a:t>When </a:t>
            </a:r>
            <a:r>
              <a:rPr lang="en-US" sz="2800" b="1" dirty="0">
                <a:solidFill>
                  <a:schemeClr val="tx1">
                    <a:lumMod val="95000"/>
                    <a:lumOff val="5000"/>
                  </a:schemeClr>
                </a:solidFill>
              </a:rPr>
              <a:t>an older farmer claims to be retired, don’t assume the dictionary meaning applies </a:t>
            </a:r>
          </a:p>
          <a:p>
            <a:r>
              <a:rPr lang="en-US" sz="2800" b="1" dirty="0">
                <a:solidFill>
                  <a:schemeClr val="tx1">
                    <a:lumMod val="95000"/>
                    <a:lumOff val="5000"/>
                  </a:schemeClr>
                </a:solidFill>
              </a:rPr>
              <a:t>In 2003, principal farm operators who were </a:t>
            </a:r>
            <a:r>
              <a:rPr lang="en-US" sz="2800" b="1" dirty="0" smtClean="0">
                <a:solidFill>
                  <a:schemeClr val="tx1">
                    <a:lumMod val="95000"/>
                    <a:lumOff val="5000"/>
                  </a:schemeClr>
                </a:solidFill>
              </a:rPr>
              <a:t>“retired” </a:t>
            </a:r>
            <a:r>
              <a:rPr lang="en-US" sz="2800" b="1" dirty="0">
                <a:solidFill>
                  <a:schemeClr val="tx1">
                    <a:lumMod val="95000"/>
                    <a:lumOff val="5000"/>
                  </a:schemeClr>
                </a:solidFill>
              </a:rPr>
              <a:t>still averaged 913 hours of work on the farm per year </a:t>
            </a:r>
          </a:p>
        </p:txBody>
      </p:sp>
      <p:pic>
        <p:nvPicPr>
          <p:cNvPr id="4"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6259989"/>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tclau2\AppData\Local\Microsoft\Windows\Temporary Internet Files\Content.IE5\F2YMAQ9O\MP90040197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990"/>
          <a:stretch/>
        </p:blipFill>
        <p:spPr bwMode="auto">
          <a:xfrm>
            <a:off x="6483926" y="3962400"/>
            <a:ext cx="1538389" cy="21221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64127" y="4343400"/>
            <a:ext cx="60198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800" b="1" dirty="0" smtClean="0">
                <a:solidFill>
                  <a:schemeClr val="tx1">
                    <a:lumMod val="95000"/>
                    <a:lumOff val="5000"/>
                  </a:schemeClr>
                </a:solidFill>
              </a:rPr>
              <a:t>Departure from farm life may be equated with separation from the very essence of their being </a:t>
            </a:r>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1398781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lstStyle/>
          <a:p>
            <a:r>
              <a:rPr lang="en-US" sz="4400" b="1" dirty="0" smtClean="0"/>
              <a:t>Average hours worked by farmers over age </a:t>
            </a:r>
            <a:r>
              <a:rPr lang="en-US" sz="4400" b="1" dirty="0" smtClean="0"/>
              <a:t>55 </a:t>
            </a:r>
            <a:r>
              <a:rPr lang="en-US" sz="1600" b="1" dirty="0" smtClean="0"/>
              <a:t>(focus group)</a:t>
            </a:r>
            <a:endParaRPr lang="en-US" sz="1600" b="1" dirty="0"/>
          </a:p>
        </p:txBody>
      </p:sp>
      <p:graphicFrame>
        <p:nvGraphicFramePr>
          <p:cNvPr id="6" name="Table 5"/>
          <p:cNvGraphicFramePr>
            <a:graphicFrameLocks noGrp="1"/>
          </p:cNvGraphicFramePr>
          <p:nvPr>
            <p:extLst>
              <p:ext uri="{D42A27DB-BD31-4B8C-83A1-F6EECF244321}">
                <p14:modId xmlns:p14="http://schemas.microsoft.com/office/powerpoint/2010/main" val="1852542459"/>
              </p:ext>
            </p:extLst>
          </p:nvPr>
        </p:nvGraphicFramePr>
        <p:xfrm>
          <a:off x="762000" y="1981199"/>
          <a:ext cx="7162798" cy="3716817"/>
        </p:xfrm>
        <a:graphic>
          <a:graphicData uri="http://schemas.openxmlformats.org/drawingml/2006/table">
            <a:tbl>
              <a:tblPr firstRow="1" firstCol="1" bandRow="1">
                <a:tableStyleId>{5C22544A-7EE6-4342-B048-85BDC9FD1C3A}</a:tableStyleId>
              </a:tblPr>
              <a:tblGrid>
                <a:gridCol w="993161"/>
                <a:gridCol w="978113"/>
                <a:gridCol w="451437"/>
                <a:gridCol w="752395"/>
                <a:gridCol w="1279071"/>
                <a:gridCol w="1279071"/>
                <a:gridCol w="1429550"/>
              </a:tblGrid>
              <a:tr h="259660">
                <a:tc rowSpan="2">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Age Group</a:t>
                      </a:r>
                      <a:endParaRPr lang="en-US" sz="1800" dirty="0">
                        <a:effectLst/>
                        <a:latin typeface="Calibri"/>
                        <a:ea typeface="Calibri"/>
                        <a:cs typeface="Times New Roman"/>
                      </a:endParaRPr>
                    </a:p>
                  </a:txBody>
                  <a:tcPr marL="68580" marR="68580" marT="0" marB="0"/>
                </a:tc>
                <a:tc rowSpan="2">
                  <a:txBody>
                    <a:bodyPr/>
                    <a:lstStyle/>
                    <a:p>
                      <a:pPr marL="0" marR="0" algn="ctr">
                        <a:spcBef>
                          <a:spcPts val="0"/>
                        </a:spcBef>
                        <a:spcAft>
                          <a:spcPts val="0"/>
                        </a:spcAft>
                      </a:pPr>
                      <a:r>
                        <a:rPr lang="en-US" sz="1800">
                          <a:effectLst/>
                        </a:rPr>
                        <a:t> </a:t>
                      </a:r>
                    </a:p>
                    <a:p>
                      <a:pPr marL="0" marR="0" algn="ctr">
                        <a:spcBef>
                          <a:spcPts val="0"/>
                        </a:spcBef>
                        <a:spcAft>
                          <a:spcPts val="0"/>
                        </a:spcAft>
                      </a:pPr>
                      <a:r>
                        <a:rPr lang="en-US" sz="1800">
                          <a:effectLst/>
                        </a:rPr>
                        <a:t># in Study</a:t>
                      </a:r>
                      <a:endParaRPr lang="en-US" sz="1800">
                        <a:effectLst/>
                        <a:latin typeface="Calibri"/>
                        <a:ea typeface="Calibri"/>
                        <a:cs typeface="Times New Roman"/>
                      </a:endParaRPr>
                    </a:p>
                  </a:txBody>
                  <a:tcPr marL="68580" marR="68580" marT="0" marB="0"/>
                </a:tc>
                <a:tc gridSpan="4">
                  <a:txBody>
                    <a:bodyPr/>
                    <a:lstStyle/>
                    <a:p>
                      <a:pPr marL="0" marR="0" algn="ctr">
                        <a:spcBef>
                          <a:spcPts val="0"/>
                        </a:spcBef>
                        <a:spcAft>
                          <a:spcPts val="0"/>
                        </a:spcAft>
                      </a:pPr>
                      <a:r>
                        <a:rPr lang="en-US" sz="2000" dirty="0">
                          <a:effectLst/>
                        </a:rPr>
                        <a:t>Self-Reported Farmer Status</a:t>
                      </a:r>
                      <a:endParaRPr lang="en-US" sz="20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800">
                          <a:effectLst/>
                        </a:rPr>
                        <a:t> </a:t>
                      </a:r>
                    </a:p>
                    <a:p>
                      <a:pPr marL="0" marR="0" algn="ctr">
                        <a:spcBef>
                          <a:spcPts val="0"/>
                        </a:spcBef>
                        <a:spcAft>
                          <a:spcPts val="0"/>
                        </a:spcAft>
                      </a:pPr>
                      <a:r>
                        <a:rPr lang="en-US" sz="1800">
                          <a:effectLst/>
                        </a:rPr>
                        <a:t>Avg. Hrs/Week</a:t>
                      </a:r>
                      <a:endParaRPr lang="en-US" sz="1800">
                        <a:effectLst/>
                        <a:latin typeface="Calibri"/>
                        <a:ea typeface="Calibri"/>
                        <a:cs typeface="Times New Roman"/>
                      </a:endParaRPr>
                    </a:p>
                  </a:txBody>
                  <a:tcPr marL="68580" marR="68580" marT="0" marB="0"/>
                </a:tc>
              </a:tr>
              <a:tr h="83820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a:effectLst/>
                        </a:rPr>
                        <a:t>FT</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PT</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Retired</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Not Answered</a:t>
                      </a:r>
                      <a:endParaRPr lang="en-US" sz="1800" dirty="0">
                        <a:effectLst/>
                        <a:latin typeface="Calibri"/>
                        <a:ea typeface="Calibri"/>
                        <a:cs typeface="Times New Roman"/>
                      </a:endParaRPr>
                    </a:p>
                  </a:txBody>
                  <a:tcPr marL="68580" marR="68580" marT="0" marB="0"/>
                </a:tc>
                <a:tc vMerge="1">
                  <a:txBody>
                    <a:bodyPr/>
                    <a:lstStyle/>
                    <a:p>
                      <a:endParaRPr lang="en-US"/>
                    </a:p>
                  </a:txBody>
                  <a:tcPr/>
                </a:tc>
              </a:tr>
              <a:tr h="412060">
                <a:tc>
                  <a:txBody>
                    <a:bodyPr/>
                    <a:lstStyle/>
                    <a:p>
                      <a:pPr marL="0" marR="0">
                        <a:spcBef>
                          <a:spcPts val="0"/>
                        </a:spcBef>
                        <a:spcAft>
                          <a:spcPts val="0"/>
                        </a:spcAft>
                      </a:pPr>
                      <a:r>
                        <a:rPr lang="en-US" sz="1800">
                          <a:effectLst/>
                        </a:rPr>
                        <a:t>56-59</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3</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67</a:t>
                      </a:r>
                      <a:endParaRPr lang="en-US" sz="1800" dirty="0">
                        <a:effectLst/>
                        <a:latin typeface="Calibri"/>
                        <a:ea typeface="Calibri"/>
                        <a:cs typeface="Times New Roman"/>
                      </a:endParaRPr>
                    </a:p>
                  </a:txBody>
                  <a:tcPr marL="68580" marR="68580" marT="0" marB="0"/>
                </a:tc>
              </a:tr>
              <a:tr h="412060">
                <a:tc>
                  <a:txBody>
                    <a:bodyPr/>
                    <a:lstStyle/>
                    <a:p>
                      <a:pPr marL="0" marR="0">
                        <a:spcBef>
                          <a:spcPts val="0"/>
                        </a:spcBef>
                        <a:spcAft>
                          <a:spcPts val="0"/>
                        </a:spcAft>
                      </a:pPr>
                      <a:r>
                        <a:rPr lang="en-US" sz="1800">
                          <a:effectLst/>
                        </a:rPr>
                        <a:t>60-69</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18</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14</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51</a:t>
                      </a:r>
                      <a:endParaRPr lang="en-US" sz="1800" dirty="0">
                        <a:effectLst/>
                        <a:latin typeface="Calibri"/>
                        <a:ea typeface="Calibri"/>
                        <a:cs typeface="Times New Roman"/>
                      </a:endParaRPr>
                    </a:p>
                  </a:txBody>
                  <a:tcPr marL="68580" marR="68580" marT="0" marB="0"/>
                </a:tc>
              </a:tr>
              <a:tr h="412060">
                <a:tc>
                  <a:txBody>
                    <a:bodyPr/>
                    <a:lstStyle/>
                    <a:p>
                      <a:pPr marL="0" marR="0">
                        <a:spcBef>
                          <a:spcPts val="0"/>
                        </a:spcBef>
                        <a:spcAft>
                          <a:spcPts val="0"/>
                        </a:spcAft>
                      </a:pPr>
                      <a:r>
                        <a:rPr lang="en-US" sz="1800">
                          <a:effectLst/>
                        </a:rPr>
                        <a:t>70-79</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16</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7</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7</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38</a:t>
                      </a:r>
                      <a:endParaRPr lang="en-US" sz="1800" dirty="0">
                        <a:effectLst/>
                        <a:latin typeface="Calibri"/>
                        <a:ea typeface="Calibri"/>
                        <a:cs typeface="Times New Roman"/>
                      </a:endParaRPr>
                    </a:p>
                  </a:txBody>
                  <a:tcPr marL="68580" marR="68580" marT="0" marB="0"/>
                </a:tc>
              </a:tr>
              <a:tr h="412060">
                <a:tc>
                  <a:txBody>
                    <a:bodyPr/>
                    <a:lstStyle/>
                    <a:p>
                      <a:pPr marL="0" marR="0">
                        <a:spcBef>
                          <a:spcPts val="0"/>
                        </a:spcBef>
                        <a:spcAft>
                          <a:spcPts val="0"/>
                        </a:spcAft>
                      </a:pPr>
                      <a:r>
                        <a:rPr lang="en-US" sz="1800">
                          <a:effectLst/>
                        </a:rPr>
                        <a:t>80-83</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6</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4</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12</a:t>
                      </a:r>
                      <a:endParaRPr lang="en-US" sz="1800" dirty="0">
                        <a:effectLst/>
                        <a:latin typeface="Calibri"/>
                        <a:ea typeface="Calibri"/>
                        <a:cs typeface="Times New Roman"/>
                      </a:endParaRPr>
                    </a:p>
                  </a:txBody>
                  <a:tcPr marL="68580" marR="68580" marT="0" marB="0"/>
                </a:tc>
              </a:tr>
              <a:tr h="925576">
                <a:tc>
                  <a:txBody>
                    <a:bodyPr/>
                    <a:lstStyle/>
                    <a:p>
                      <a:pPr marL="0" marR="0">
                        <a:spcBef>
                          <a:spcPts val="0"/>
                        </a:spcBef>
                        <a:spcAft>
                          <a:spcPts val="0"/>
                        </a:spcAft>
                      </a:pPr>
                      <a:r>
                        <a:rPr lang="en-US" sz="1800">
                          <a:effectLst/>
                        </a:rPr>
                        <a:t> </a:t>
                      </a:r>
                    </a:p>
                    <a:p>
                      <a:pPr marL="0" marR="0">
                        <a:spcBef>
                          <a:spcPts val="0"/>
                        </a:spcBef>
                        <a:spcAft>
                          <a:spcPts val="0"/>
                        </a:spcAft>
                      </a:pPr>
                      <a:r>
                        <a:rPr lang="en-US" sz="1800">
                          <a:effectLst/>
                        </a:rPr>
                        <a:t>Totals</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b="1" dirty="0">
                          <a:effectLst/>
                        </a:rPr>
                        <a:t>43</a:t>
                      </a:r>
                      <a:endParaRPr lang="en-US"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p>
                    <a:p>
                      <a:pPr marL="0" marR="0" algn="ctr">
                        <a:spcBef>
                          <a:spcPts val="0"/>
                        </a:spcBef>
                        <a:spcAft>
                          <a:spcPts val="0"/>
                        </a:spcAft>
                      </a:pPr>
                      <a:r>
                        <a:rPr lang="en-US" sz="1800">
                          <a:effectLst/>
                        </a:rPr>
                        <a:t>25</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p>
                    <a:p>
                      <a:pPr marL="0" marR="0" algn="ctr">
                        <a:spcBef>
                          <a:spcPts val="0"/>
                        </a:spcBef>
                        <a:spcAft>
                          <a:spcPts val="0"/>
                        </a:spcAft>
                      </a:pPr>
                      <a:r>
                        <a:rPr lang="en-US" sz="1800">
                          <a:effectLst/>
                        </a:rPr>
                        <a:t>11</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p>
                    <a:p>
                      <a:pPr marL="0" marR="0" algn="ctr">
                        <a:spcBef>
                          <a:spcPts val="0"/>
                        </a:spcBef>
                        <a:spcAft>
                          <a:spcPts val="0"/>
                        </a:spcAft>
                      </a:pPr>
                      <a:r>
                        <a:rPr lang="en-US" sz="1800">
                          <a:effectLst/>
                        </a:rPr>
                        <a:t>6</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dirty="0">
                          <a:effectLst/>
                        </a:rPr>
                        <a:t>1</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bl>
          </a:graphicData>
        </a:graphic>
      </p:graphicFrame>
      <p:sp>
        <p:nvSpPr>
          <p:cNvPr id="7" name="TextBox 6"/>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8"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016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837</TotalTime>
  <Words>3497</Words>
  <Application>Microsoft Office PowerPoint</Application>
  <PresentationFormat>On-screen Show (4:3)</PresentationFormat>
  <Paragraphs>409</Paragraphs>
  <Slides>38</Slides>
  <Notes>30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Executive</vt:lpstr>
      <vt:lpstr>Aging and farmers:  Understanding “Normal” and Adapting to Changes </vt:lpstr>
      <vt:lpstr>Financial Disclosure</vt:lpstr>
      <vt:lpstr>Session Objectives</vt:lpstr>
      <vt:lpstr>Studies and Funding Sources</vt:lpstr>
      <vt:lpstr>The Farm Workforce</vt:lpstr>
      <vt:lpstr>Recent trends (2007 Census) </vt:lpstr>
      <vt:lpstr>Off-farm Jobs</vt:lpstr>
      <vt:lpstr>Farmers and Retirement</vt:lpstr>
      <vt:lpstr>Average hours worked by farmers over age 55 (focus group)</vt:lpstr>
      <vt:lpstr>Average hours worked by “retired” farmer</vt:lpstr>
      <vt:lpstr>Persistence</vt:lpstr>
      <vt:lpstr>What happens as we age AKA: “the groan”</vt:lpstr>
      <vt:lpstr>As age advances …</vt:lpstr>
      <vt:lpstr>Older Farmers at risk </vt:lpstr>
      <vt:lpstr>Leading Health Conditions Reported by Older Farmers</vt:lpstr>
      <vt:lpstr>PowerPoint Presentation</vt:lpstr>
      <vt:lpstr>Preventive Health Actions by Older Farmers</vt:lpstr>
      <vt:lpstr>Farmers and Depression</vt:lpstr>
      <vt:lpstr>Meaning of Work</vt:lpstr>
      <vt:lpstr>PowerPoint Presentation</vt:lpstr>
      <vt:lpstr>Injuries and Aging</vt:lpstr>
      <vt:lpstr>Assessing Physical Risk</vt:lpstr>
      <vt:lpstr>PowerPoint Presentation</vt:lpstr>
      <vt:lpstr>Balance Tests You Can Do at Home</vt:lpstr>
      <vt:lpstr>Reaction Time Tests</vt:lpstr>
      <vt:lpstr>Perceived Farm Work Hazards to the Older Farmer</vt:lpstr>
      <vt:lpstr>Types of Adaptations  (the farmers)</vt:lpstr>
      <vt:lpstr>Types of Adaptations  (the farmers)</vt:lpstr>
      <vt:lpstr>Types of Adaptations (family members)</vt:lpstr>
      <vt:lpstr>Types of Adaptations (family members)</vt:lpstr>
      <vt:lpstr>Feasibility of Guidelines (the Farmers)</vt:lpstr>
      <vt:lpstr>Feasibility of Guidelines (the Family Members)</vt:lpstr>
      <vt:lpstr>Preliminary Themes</vt:lpstr>
      <vt:lpstr>So, how did the conversation go with your Dad about him giving up the keys to the tractor?  “It was the hardest thing I ever had to do.”</vt:lpstr>
      <vt:lpstr>Your Stories  Your Thoughts  Your Ideas </vt:lpstr>
      <vt:lpstr>PowerPoint Presentation</vt:lpstr>
      <vt:lpstr>Resources</vt:lpstr>
      <vt:lpstr>PowerPoint Presentation</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Farmers: Assessing Risk</dc:title>
  <dc:creator>Claunch, Deborah T</dc:creator>
  <cp:lastModifiedBy>Bizzy</cp:lastModifiedBy>
  <cp:revision>67</cp:revision>
  <dcterms:created xsi:type="dcterms:W3CDTF">2013-03-18T15:08:52Z</dcterms:created>
  <dcterms:modified xsi:type="dcterms:W3CDTF">2014-03-21T14:14:03Z</dcterms:modified>
</cp:coreProperties>
</file>